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6" r:id="rId2"/>
    <p:sldId id="290" r:id="rId3"/>
    <p:sldId id="291" r:id="rId4"/>
    <p:sldId id="292" r:id="rId5"/>
    <p:sldId id="293" r:id="rId6"/>
    <p:sldId id="294" r:id="rId7"/>
    <p:sldId id="295" r:id="rId8"/>
    <p:sldId id="296" r:id="rId9"/>
    <p:sldId id="297" r:id="rId10"/>
    <p:sldId id="298" r:id="rId11"/>
    <p:sldId id="299" r:id="rId12"/>
    <p:sldId id="300" r:id="rId13"/>
    <p:sldId id="301" r:id="rId14"/>
    <p:sldId id="274" r:id="rId15"/>
    <p:sldId id="276" r:id="rId16"/>
    <p:sldId id="284" r:id="rId17"/>
    <p:sldId id="277" r:id="rId18"/>
    <p:sldId id="279" r:id="rId19"/>
    <p:sldId id="285" r:id="rId20"/>
    <p:sldId id="280" r:id="rId21"/>
    <p:sldId id="281" r:id="rId22"/>
    <p:sldId id="282" r:id="rId23"/>
    <p:sldId id="283" r:id="rId24"/>
    <p:sldId id="302" r:id="rId25"/>
    <p:sldId id="303" r:id="rId26"/>
    <p:sldId id="304" r:id="rId27"/>
    <p:sldId id="305" r:id="rId28"/>
    <p:sldId id="306" r:id="rId29"/>
    <p:sldId id="307" r:id="rId30"/>
    <p:sldId id="308" r:id="rId31"/>
    <p:sldId id="309" r:id="rId32"/>
    <p:sldId id="310" r:id="rId33"/>
    <p:sldId id="311" r:id="rId34"/>
    <p:sldId id="275" r:id="rId35"/>
    <p:sldId id="287" r:id="rId36"/>
    <p:sldId id="325" r:id="rId37"/>
    <p:sldId id="326" r:id="rId38"/>
    <p:sldId id="327" r:id="rId39"/>
    <p:sldId id="328" r:id="rId40"/>
    <p:sldId id="329" r:id="rId41"/>
    <p:sldId id="330" r:id="rId42"/>
    <p:sldId id="331"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37" r:id="rId56"/>
  </p:sldIdLst>
  <p:sldSz cx="9144000" cy="6858000" type="screen4x3"/>
  <p:notesSz cx="6858000" cy="9144000"/>
  <p:custDataLst>
    <p:tags r:id="rId57"/>
  </p:custData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264"/>
    <a:srgbClr val="355C8B"/>
    <a:srgbClr val="F6981A"/>
    <a:srgbClr val="FFC73B"/>
    <a:srgbClr val="2C4D76"/>
    <a:srgbClr val="233E5F"/>
    <a:srgbClr val="203958"/>
    <a:srgbClr val="3B669B"/>
    <a:srgbClr val="3D7499"/>
    <a:srgbClr val="1F3F5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autoAdjust="0"/>
    <p:restoredTop sz="94660"/>
  </p:normalViewPr>
  <p:slideViewPr>
    <p:cSldViewPr>
      <p:cViewPr varScale="1">
        <p:scale>
          <a:sx n="116" d="100"/>
          <a:sy n="116" d="100"/>
        </p:scale>
        <p:origin x="-149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ru-RU" dirty="0"/>
          </a:p>
        </p:txBody>
      </p:sp>
      <p:sp>
        <p:nvSpPr>
          <p:cNvPr id="4" name="Content Placeholder 3"/>
          <p:cNvSpPr>
            <a:spLocks noGrp="1"/>
          </p:cNvSpPr>
          <p:nvPr>
            <p:ph sz="half" idx="2"/>
          </p:nvPr>
        </p:nvSpPr>
        <p:spPr>
          <a:xfrm>
            <a:off x="785786" y="2071679"/>
            <a:ext cx="7572428" cy="3143272"/>
          </a:xfrm>
          <a:prstGeom prst="rect">
            <a:avLst/>
          </a:prstGeo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p:txBody>
      </p:sp>
      <p:sp>
        <p:nvSpPr>
          <p:cNvPr id="7" name="Text Placeholder 2"/>
          <p:cNvSpPr>
            <a:spLocks noGrp="1"/>
          </p:cNvSpPr>
          <p:nvPr>
            <p:ph type="body" idx="11"/>
          </p:nvPr>
        </p:nvSpPr>
        <p:spPr>
          <a:xfrm>
            <a:off x="785786" y="1285860"/>
            <a:ext cx="7572428" cy="635101"/>
          </a:xfrm>
          <a:prstGeom prst="rect">
            <a:avLst/>
          </a:prstGeom>
        </p:spPr>
        <p:txBody>
          <a:bodyPr anchor="ctr"/>
          <a:lstStyle>
            <a:lvl1pPr marL="0" indent="0">
              <a:buNone/>
              <a:defRPr sz="1800" b="1">
                <a:solidFill>
                  <a:srgbClr val="00456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57158" y="285728"/>
            <a:ext cx="8229600" cy="796908"/>
          </a:xfrm>
        </p:spPr>
        <p:txBody>
          <a:bodyPr/>
          <a:lstStyle/>
          <a:p>
            <a:r>
              <a:rPr lang="en-US" dirty="0" smtClean="0"/>
              <a:t>Click to edit Master title style</a:t>
            </a:r>
            <a:endParaRPr lang="ru-RU" dirty="0"/>
          </a:p>
        </p:txBody>
      </p:sp>
      <p:sp>
        <p:nvSpPr>
          <p:cNvPr id="8" name="Content Placeholder 3"/>
          <p:cNvSpPr>
            <a:spLocks noGrp="1"/>
          </p:cNvSpPr>
          <p:nvPr>
            <p:ph sz="half" idx="2"/>
          </p:nvPr>
        </p:nvSpPr>
        <p:spPr>
          <a:xfrm>
            <a:off x="785786" y="2071679"/>
            <a:ext cx="7572428" cy="3143272"/>
          </a:xfrm>
          <a:prstGeom prst="rect">
            <a:avLst/>
          </a:prstGeo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p:txBody>
      </p:sp>
      <p:sp>
        <p:nvSpPr>
          <p:cNvPr id="13" name="Text Placeholder 2"/>
          <p:cNvSpPr>
            <a:spLocks noGrp="1"/>
          </p:cNvSpPr>
          <p:nvPr>
            <p:ph type="body" idx="11"/>
          </p:nvPr>
        </p:nvSpPr>
        <p:spPr>
          <a:xfrm>
            <a:off x="785786" y="1285860"/>
            <a:ext cx="7572428" cy="635101"/>
          </a:xfrm>
          <a:prstGeom prst="rect">
            <a:avLst/>
          </a:prstGeom>
        </p:spPr>
        <p:txBody>
          <a:bodyPr anchor="ctr"/>
          <a:lstStyle>
            <a:lvl1pPr marL="0" indent="0">
              <a:buNone/>
              <a:defRPr sz="1800" b="1">
                <a:solidFill>
                  <a:srgbClr val="00456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lang="ru-RU"/>
          </a:p>
        </p:txBody>
      </p:sp>
      <p:sp>
        <p:nvSpPr>
          <p:cNvPr id="9" name="Content Placeholder 3"/>
          <p:cNvSpPr>
            <a:spLocks noGrp="1"/>
          </p:cNvSpPr>
          <p:nvPr>
            <p:ph sz="half" idx="2"/>
          </p:nvPr>
        </p:nvSpPr>
        <p:spPr>
          <a:xfrm>
            <a:off x="785786" y="2071679"/>
            <a:ext cx="7572428" cy="3143272"/>
          </a:xfrm>
          <a:prstGeom prst="rect">
            <a:avLst/>
          </a:prstGeo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p:txBody>
      </p:sp>
      <p:sp>
        <p:nvSpPr>
          <p:cNvPr id="10" name="Text Placeholder 2"/>
          <p:cNvSpPr>
            <a:spLocks noGrp="1"/>
          </p:cNvSpPr>
          <p:nvPr>
            <p:ph type="body" idx="11"/>
          </p:nvPr>
        </p:nvSpPr>
        <p:spPr>
          <a:xfrm>
            <a:off x="785786" y="1285860"/>
            <a:ext cx="7572428" cy="635101"/>
          </a:xfrm>
          <a:prstGeom prst="rect">
            <a:avLst/>
          </a:prstGeom>
        </p:spPr>
        <p:txBody>
          <a:bodyPr anchor="ctr"/>
          <a:lstStyle>
            <a:lvl1pPr marL="0" indent="0">
              <a:buNone/>
              <a:defRPr sz="1800" b="1">
                <a:solidFill>
                  <a:srgbClr val="00456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57158" y="285728"/>
            <a:ext cx="8229600" cy="796908"/>
          </a:xfrm>
        </p:spPr>
        <p:txBody>
          <a:bodyPr/>
          <a:lstStyle/>
          <a:p>
            <a:r>
              <a:rPr lang="en-US" dirty="0" smtClean="0"/>
              <a:t>Click to edit Master title style</a:t>
            </a:r>
            <a:endParaRPr lang="ru-RU" dirty="0"/>
          </a:p>
        </p:txBody>
      </p:sp>
      <p:sp>
        <p:nvSpPr>
          <p:cNvPr id="8" name="Content Placeholder 3"/>
          <p:cNvSpPr>
            <a:spLocks noGrp="1"/>
          </p:cNvSpPr>
          <p:nvPr>
            <p:ph sz="half" idx="2"/>
          </p:nvPr>
        </p:nvSpPr>
        <p:spPr>
          <a:xfrm>
            <a:off x="785786" y="2071679"/>
            <a:ext cx="7572428" cy="3143272"/>
          </a:xfrm>
          <a:prstGeom prst="rect">
            <a:avLst/>
          </a:prstGeo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p:txBody>
      </p:sp>
      <p:sp>
        <p:nvSpPr>
          <p:cNvPr id="14" name="Text Placeholder 2"/>
          <p:cNvSpPr>
            <a:spLocks noGrp="1"/>
          </p:cNvSpPr>
          <p:nvPr>
            <p:ph type="body" idx="11"/>
          </p:nvPr>
        </p:nvSpPr>
        <p:spPr>
          <a:xfrm>
            <a:off x="785786" y="1285860"/>
            <a:ext cx="7572428" cy="635101"/>
          </a:xfrm>
          <a:prstGeom prst="rect">
            <a:avLst/>
          </a:prstGeom>
        </p:spPr>
        <p:txBody>
          <a:bodyPr anchor="ctr"/>
          <a:lstStyle>
            <a:lvl1pPr marL="0" indent="0">
              <a:buNone/>
              <a:defRPr sz="1800" b="1">
                <a:solidFill>
                  <a:srgbClr val="00456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57158" y="285728"/>
            <a:ext cx="8229600" cy="796908"/>
          </a:xfrm>
        </p:spPr>
        <p:txBody>
          <a:bodyPr/>
          <a:lstStyle/>
          <a:p>
            <a:r>
              <a:rPr lang="en-US" dirty="0" smtClean="0"/>
              <a:t>Click to edit Master title style</a:t>
            </a:r>
            <a:endParaRPr lang="ru-RU" dirty="0"/>
          </a:p>
        </p:txBody>
      </p:sp>
      <p:sp>
        <p:nvSpPr>
          <p:cNvPr id="11" name="Content Placeholder 3"/>
          <p:cNvSpPr>
            <a:spLocks noGrp="1"/>
          </p:cNvSpPr>
          <p:nvPr>
            <p:ph sz="half" idx="2"/>
          </p:nvPr>
        </p:nvSpPr>
        <p:spPr>
          <a:xfrm>
            <a:off x="785786" y="2071679"/>
            <a:ext cx="7572428" cy="3143272"/>
          </a:xfrm>
          <a:prstGeom prst="rect">
            <a:avLst/>
          </a:prstGeo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p:txBody>
      </p:sp>
      <p:sp>
        <p:nvSpPr>
          <p:cNvPr id="12" name="Text Placeholder 2"/>
          <p:cNvSpPr>
            <a:spLocks noGrp="1"/>
          </p:cNvSpPr>
          <p:nvPr>
            <p:ph type="body" idx="11"/>
          </p:nvPr>
        </p:nvSpPr>
        <p:spPr>
          <a:xfrm>
            <a:off x="785786" y="1285860"/>
            <a:ext cx="7572428" cy="635101"/>
          </a:xfrm>
          <a:prstGeom prst="rect">
            <a:avLst/>
          </a:prstGeom>
        </p:spPr>
        <p:txBody>
          <a:bodyPr anchor="ctr"/>
          <a:lstStyle>
            <a:lvl1pPr marL="0" indent="0">
              <a:buNone/>
              <a:defRPr sz="1800" b="1">
                <a:solidFill>
                  <a:srgbClr val="00456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57158" y="285728"/>
            <a:ext cx="8229600" cy="796908"/>
          </a:xfrm>
        </p:spPr>
        <p:txBody>
          <a:bodyPr/>
          <a:lstStyle/>
          <a:p>
            <a:r>
              <a:rPr lang="en-US" dirty="0" smtClean="0"/>
              <a:t>Click to edit Master title style</a:t>
            </a:r>
            <a:endParaRPr lang="ru-RU" dirty="0"/>
          </a:p>
        </p:txBody>
      </p:sp>
      <p:sp>
        <p:nvSpPr>
          <p:cNvPr id="8" name="Content Placeholder 3"/>
          <p:cNvSpPr>
            <a:spLocks noGrp="1"/>
          </p:cNvSpPr>
          <p:nvPr>
            <p:ph sz="half" idx="2"/>
          </p:nvPr>
        </p:nvSpPr>
        <p:spPr>
          <a:xfrm>
            <a:off x="785786" y="2071679"/>
            <a:ext cx="7572428" cy="3143272"/>
          </a:xfrm>
          <a:prstGeom prst="rect">
            <a:avLst/>
          </a:prstGeo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p:txBody>
      </p:sp>
      <p:sp>
        <p:nvSpPr>
          <p:cNvPr id="13" name="Text Placeholder 2"/>
          <p:cNvSpPr>
            <a:spLocks noGrp="1"/>
          </p:cNvSpPr>
          <p:nvPr>
            <p:ph type="body" idx="11"/>
          </p:nvPr>
        </p:nvSpPr>
        <p:spPr>
          <a:xfrm>
            <a:off x="785786" y="1285860"/>
            <a:ext cx="7572428" cy="635101"/>
          </a:xfrm>
          <a:prstGeom prst="rect">
            <a:avLst/>
          </a:prstGeom>
        </p:spPr>
        <p:txBody>
          <a:bodyPr anchor="ctr"/>
          <a:lstStyle>
            <a:lvl1pPr marL="0" indent="0">
              <a:buNone/>
              <a:defRPr sz="1800" b="1">
                <a:solidFill>
                  <a:srgbClr val="00456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785786" y="2071679"/>
            <a:ext cx="7572428" cy="3143272"/>
          </a:xfrm>
          <a:prstGeom prst="rect">
            <a:avLst/>
          </a:prstGeo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p:txBody>
      </p:sp>
      <p:sp>
        <p:nvSpPr>
          <p:cNvPr id="13" name="Text Placeholder 2"/>
          <p:cNvSpPr>
            <a:spLocks noGrp="1"/>
          </p:cNvSpPr>
          <p:nvPr>
            <p:ph type="body" idx="11"/>
          </p:nvPr>
        </p:nvSpPr>
        <p:spPr>
          <a:xfrm>
            <a:off x="785786" y="1285860"/>
            <a:ext cx="7572428" cy="635101"/>
          </a:xfrm>
          <a:prstGeom prst="rect">
            <a:avLst/>
          </a:prstGeom>
        </p:spPr>
        <p:txBody>
          <a:bodyPr anchor="ctr"/>
          <a:lstStyle>
            <a:lvl1pPr marL="0" indent="0">
              <a:buNone/>
              <a:defRPr sz="1800" b="1">
                <a:solidFill>
                  <a:srgbClr val="00456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57158" y="285728"/>
            <a:ext cx="8229600" cy="796908"/>
          </a:xfrm>
        </p:spPr>
        <p:txBody>
          <a:bodyPr/>
          <a:lstStyle/>
          <a:p>
            <a:r>
              <a:rPr lang="en-US" dirty="0" smtClean="0"/>
              <a:t>Click to edit Master title style</a:t>
            </a:r>
            <a:endParaRPr lang="ru-RU" dirty="0"/>
          </a:p>
        </p:txBody>
      </p:sp>
      <p:sp>
        <p:nvSpPr>
          <p:cNvPr id="8" name="Content Placeholder 3"/>
          <p:cNvSpPr>
            <a:spLocks noGrp="1"/>
          </p:cNvSpPr>
          <p:nvPr>
            <p:ph sz="half" idx="2"/>
          </p:nvPr>
        </p:nvSpPr>
        <p:spPr>
          <a:xfrm>
            <a:off x="785786" y="2071679"/>
            <a:ext cx="7572428" cy="3143272"/>
          </a:xfrm>
          <a:prstGeom prst="rect">
            <a:avLst/>
          </a:prstGeo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p:txBody>
      </p:sp>
      <p:sp>
        <p:nvSpPr>
          <p:cNvPr id="13" name="Text Placeholder 2"/>
          <p:cNvSpPr>
            <a:spLocks noGrp="1"/>
          </p:cNvSpPr>
          <p:nvPr>
            <p:ph type="body" idx="11"/>
          </p:nvPr>
        </p:nvSpPr>
        <p:spPr>
          <a:xfrm>
            <a:off x="785786" y="1285860"/>
            <a:ext cx="7572428" cy="635101"/>
          </a:xfrm>
          <a:prstGeom prst="rect">
            <a:avLst/>
          </a:prstGeom>
        </p:spPr>
        <p:txBody>
          <a:bodyPr anchor="ctr"/>
          <a:lstStyle>
            <a:lvl1pPr marL="0" indent="0">
              <a:buNone/>
              <a:defRPr sz="1800" b="1">
                <a:solidFill>
                  <a:srgbClr val="00456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57158" y="285728"/>
            <a:ext cx="8229600" cy="796908"/>
          </a:xfrm>
        </p:spPr>
        <p:txBody>
          <a:bodyPr/>
          <a:lstStyle/>
          <a:p>
            <a:r>
              <a:rPr lang="en-US" dirty="0" smtClean="0"/>
              <a:t>Click to edit Master title style</a:t>
            </a:r>
            <a:endParaRPr lang="ru-RU" dirty="0"/>
          </a:p>
        </p:txBody>
      </p:sp>
      <p:sp>
        <p:nvSpPr>
          <p:cNvPr id="8" name="Content Placeholder 3"/>
          <p:cNvSpPr>
            <a:spLocks noGrp="1"/>
          </p:cNvSpPr>
          <p:nvPr>
            <p:ph sz="half" idx="2"/>
          </p:nvPr>
        </p:nvSpPr>
        <p:spPr>
          <a:xfrm>
            <a:off x="785786" y="2071679"/>
            <a:ext cx="7572428" cy="3143272"/>
          </a:xfrm>
          <a:prstGeom prst="rect">
            <a:avLst/>
          </a:prstGeo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p:txBody>
      </p:sp>
      <p:sp>
        <p:nvSpPr>
          <p:cNvPr id="13" name="Text Placeholder 2"/>
          <p:cNvSpPr>
            <a:spLocks noGrp="1"/>
          </p:cNvSpPr>
          <p:nvPr>
            <p:ph type="body" idx="11"/>
          </p:nvPr>
        </p:nvSpPr>
        <p:spPr>
          <a:xfrm>
            <a:off x="785786" y="1285860"/>
            <a:ext cx="7572428" cy="635101"/>
          </a:xfrm>
          <a:prstGeom prst="rect">
            <a:avLst/>
          </a:prstGeom>
        </p:spPr>
        <p:txBody>
          <a:bodyPr anchor="ctr"/>
          <a:lstStyle>
            <a:lvl1pPr marL="0" indent="0">
              <a:buNone/>
              <a:defRPr sz="1800" b="1">
                <a:solidFill>
                  <a:srgbClr val="00456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357158" y="285728"/>
            <a:ext cx="8229600" cy="796908"/>
          </a:xfrm>
        </p:spPr>
        <p:txBody>
          <a:bodyPr/>
          <a:lstStyle/>
          <a:p>
            <a:r>
              <a:rPr lang="en-US" dirty="0" smtClean="0"/>
              <a:t>Click to edit Master title style</a:t>
            </a:r>
            <a:endParaRPr lang="ru-RU" dirty="0"/>
          </a:p>
        </p:txBody>
      </p:sp>
      <p:sp>
        <p:nvSpPr>
          <p:cNvPr id="8" name="Content Placeholder 3"/>
          <p:cNvSpPr>
            <a:spLocks noGrp="1"/>
          </p:cNvSpPr>
          <p:nvPr>
            <p:ph sz="half" idx="2"/>
          </p:nvPr>
        </p:nvSpPr>
        <p:spPr>
          <a:xfrm>
            <a:off x="785786" y="2071679"/>
            <a:ext cx="7572428" cy="3143272"/>
          </a:xfrm>
          <a:prstGeom prst="rect">
            <a:avLst/>
          </a:prstGeo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p:txBody>
      </p:sp>
      <p:sp>
        <p:nvSpPr>
          <p:cNvPr id="13" name="Text Placeholder 2"/>
          <p:cNvSpPr>
            <a:spLocks noGrp="1"/>
          </p:cNvSpPr>
          <p:nvPr>
            <p:ph type="body" idx="11"/>
          </p:nvPr>
        </p:nvSpPr>
        <p:spPr>
          <a:xfrm>
            <a:off x="785786" y="1285860"/>
            <a:ext cx="7572428" cy="635101"/>
          </a:xfrm>
          <a:prstGeom prst="rect">
            <a:avLst/>
          </a:prstGeom>
        </p:spPr>
        <p:txBody>
          <a:bodyPr anchor="ctr"/>
          <a:lstStyle>
            <a:lvl1pPr marL="0" indent="0">
              <a:buNone/>
              <a:defRPr sz="1800" b="1">
                <a:solidFill>
                  <a:srgbClr val="00456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4883B8"/>
            </a:gs>
            <a:gs pos="0">
              <a:srgbClr val="466990"/>
            </a:gs>
          </a:gsLst>
          <a:lin ang="5400000" scaled="0"/>
          <a:tileRect/>
        </a:gradFill>
        <a:effectLst/>
      </p:bgPr>
    </p:bg>
    <p:spTree>
      <p:nvGrpSpPr>
        <p:cNvPr id="1" name=""/>
        <p:cNvGrpSpPr/>
        <p:nvPr/>
      </p:nvGrpSpPr>
      <p:grpSpPr>
        <a:xfrm>
          <a:off x="0" y="0"/>
          <a:ext cx="0" cy="0"/>
          <a:chOff x="0" y="0"/>
          <a:chExt cx="0" cy="0"/>
        </a:xfrm>
      </p:grpSpPr>
      <p:sp>
        <p:nvSpPr>
          <p:cNvPr id="30" name="Diagonal Stripe 29"/>
          <p:cNvSpPr/>
          <p:nvPr userDrawn="1"/>
        </p:nvSpPr>
        <p:spPr>
          <a:xfrm rot="5400000" flipH="1">
            <a:off x="3679032" y="1393031"/>
            <a:ext cx="5715000" cy="5214937"/>
          </a:xfrm>
          <a:prstGeom prst="diagStripe">
            <a:avLst>
              <a:gd name="adj" fmla="val 73834"/>
            </a:avLst>
          </a:prstGeom>
          <a:solidFill>
            <a:schemeClr val="tx2">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solidFill>
                <a:schemeClr val="tx1"/>
              </a:solidFill>
            </a:endParaRPr>
          </a:p>
        </p:txBody>
      </p:sp>
      <p:sp>
        <p:nvSpPr>
          <p:cNvPr id="20" name="Title Placeholder 1"/>
          <p:cNvSpPr>
            <a:spLocks noGrp="1"/>
          </p:cNvSpPr>
          <p:nvPr>
            <p:ph type="title"/>
          </p:nvPr>
        </p:nvSpPr>
        <p:spPr>
          <a:xfrm>
            <a:off x="539551" y="1556792"/>
            <a:ext cx="2592289" cy="3888432"/>
          </a:xfrm>
          <a:prstGeom prst="rect">
            <a:avLst/>
          </a:prstGeom>
        </p:spPr>
        <p:txBody>
          <a:bodyPr vert="horz" lIns="91440" tIns="45720" rIns="91440" bIns="45720" rtlCol="0" anchor="ctr">
            <a:normAutofit/>
          </a:bodyPr>
          <a:lstStyle/>
          <a:p>
            <a:r>
              <a:rPr lang="en-US" dirty="0" smtClean="0"/>
              <a:t>Title</a:t>
            </a:r>
            <a:br>
              <a:rPr lang="en-US" dirty="0" smtClean="0"/>
            </a:br>
            <a:endParaRPr lang="ru-RU" dirty="0"/>
          </a:p>
        </p:txBody>
      </p:sp>
      <p:sp>
        <p:nvSpPr>
          <p:cNvPr id="21" name="Rounded Rectangle 20"/>
          <p:cNvSpPr/>
          <p:nvPr userDrawn="1"/>
        </p:nvSpPr>
        <p:spPr>
          <a:xfrm>
            <a:off x="428596" y="1412776"/>
            <a:ext cx="8286808" cy="4248472"/>
          </a:xfrm>
          <a:prstGeom prst="roundRect">
            <a:avLst>
              <a:gd name="adj" fmla="val 954"/>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3" name="Picture 2" descr="horz - no tagline copy"/>
          <p:cNvPicPr>
            <a:picLocks noChangeAspect="1" noChangeArrowheads="1"/>
          </p:cNvPicPr>
          <p:nvPr userDrawn="1"/>
        </p:nvPicPr>
        <p:blipFill>
          <a:blip r:embed="rId12" cstate="email">
            <a:extLst>
              <a:ext uri="{28A0092B-C50C-407E-A947-70E740481C1C}">
                <a14:useLocalDpi xmlns:a14="http://schemas.microsoft.com/office/drawing/2010/main" val="0"/>
              </a:ext>
            </a:extLst>
          </a:blip>
          <a:srcRect/>
          <a:stretch>
            <a:fillRect/>
          </a:stretch>
        </p:blipFill>
        <p:spPr bwMode="auto">
          <a:xfrm>
            <a:off x="2176263" y="332655"/>
            <a:ext cx="4791475" cy="8103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01" r:id="rId1"/>
    <p:sldLayoutId id="2147483649" r:id="rId2"/>
    <p:sldLayoutId id="2147483767" r:id="rId3"/>
    <p:sldLayoutId id="2147483802" r:id="rId4"/>
    <p:sldLayoutId id="2147483803" r:id="rId5"/>
    <p:sldLayoutId id="2147483804" r:id="rId6"/>
    <p:sldLayoutId id="2147483805" r:id="rId7"/>
    <p:sldLayoutId id="2147483806" r:id="rId8"/>
    <p:sldLayoutId id="2147483807" r:id="rId9"/>
    <p:sldLayoutId id="2147483808" r:id="rId10"/>
  </p:sldLayoutIdLst>
  <p:transition advClick="0"/>
  <p:txStyles>
    <p:title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4.xml"/><Relationship Id="rId6" Type="http://schemas.microsoft.com/office/2007/relationships/hdphoto" Target="../media/hdphoto2.wdp"/><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5.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16.xml"/><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18.xml"/><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ags" Target="../tags/tag19.xml"/><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20.xml"/><Relationship Id="rId4" Type="http://schemas.microsoft.com/office/2007/relationships/hdphoto" Target="../media/hdphoto7.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23.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10.xml"/><Relationship Id="rId1" Type="http://schemas.openxmlformats.org/officeDocument/2006/relationships/tags" Target="../tags/tag24.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10.xml"/><Relationship Id="rId1" Type="http://schemas.openxmlformats.org/officeDocument/2006/relationships/tags" Target="../tags/tag25.xml"/><Relationship Id="rId5" Type="http://schemas.microsoft.com/office/2007/relationships/hdphoto" Target="../media/hdphoto9.wdp"/><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0.xml"/><Relationship Id="rId1" Type="http://schemas.openxmlformats.org/officeDocument/2006/relationships/tags" Target="../tags/tag26.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0.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0.xml"/><Relationship Id="rId1" Type="http://schemas.openxmlformats.org/officeDocument/2006/relationships/tags" Target="../tags/tag28.xml"/><Relationship Id="rId4" Type="http://schemas.microsoft.com/office/2007/relationships/hdphoto" Target="../media/hdphoto10.wdp"/></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0.xml"/><Relationship Id="rId1" Type="http://schemas.openxmlformats.org/officeDocument/2006/relationships/tags" Target="../tags/tag29.xml"/><Relationship Id="rId4" Type="http://schemas.microsoft.com/office/2007/relationships/hdphoto" Target="../media/hdphoto11.wdp"/></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0.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0.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0.xml"/><Relationship Id="rId1" Type="http://schemas.openxmlformats.org/officeDocument/2006/relationships/tags" Target="../tags/tag32.xml"/><Relationship Id="rId4" Type="http://schemas.microsoft.com/office/2007/relationships/hdphoto" Target="../media/hdphoto12.wdp"/></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0.xml"/><Relationship Id="rId1" Type="http://schemas.openxmlformats.org/officeDocument/2006/relationships/tags" Target="../tags/tag33.xml"/><Relationship Id="rId4" Type="http://schemas.microsoft.com/office/2007/relationships/hdphoto" Target="../media/hdphoto13.wdp"/></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0.xml"/><Relationship Id="rId1" Type="http://schemas.openxmlformats.org/officeDocument/2006/relationships/tags" Target="../tags/tag34.xml"/><Relationship Id="rId4" Type="http://schemas.microsoft.com/office/2007/relationships/hdphoto" Target="../media/hdphoto14.wdp"/></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5.xml"/><Relationship Id="rId4" Type="http://schemas.microsoft.com/office/2007/relationships/hdphoto" Target="../media/hdphoto14.wdp"/></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6.xml"/><Relationship Id="rId4" Type="http://schemas.microsoft.com/office/2007/relationships/hdphoto" Target="../media/hdphoto14.wdp"/></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7" Type="http://schemas.microsoft.com/office/2007/relationships/hdphoto" Target="../media/hdphoto16.wdp"/><Relationship Id="rId2" Type="http://schemas.openxmlformats.org/officeDocument/2006/relationships/slideLayout" Target="../slideLayouts/slideLayout10.xml"/><Relationship Id="rId1" Type="http://schemas.openxmlformats.org/officeDocument/2006/relationships/tags" Target="../tags/tag38.xml"/><Relationship Id="rId6" Type="http://schemas.openxmlformats.org/officeDocument/2006/relationships/image" Target="../media/image43.png"/><Relationship Id="rId5" Type="http://schemas.microsoft.com/office/2007/relationships/hdphoto" Target="../media/hdphoto15.wdp"/><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10.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0.xml"/><Relationship Id="rId1" Type="http://schemas.openxmlformats.org/officeDocument/2006/relationships/tags" Target="../tags/tag40.xml"/><Relationship Id="rId5" Type="http://schemas.openxmlformats.org/officeDocument/2006/relationships/image" Target="../media/image46.gif"/><Relationship Id="rId4" Type="http://schemas.microsoft.com/office/2007/relationships/hdphoto" Target="../media/hdphoto17.wdp"/></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0.xml"/><Relationship Id="rId1" Type="http://schemas.openxmlformats.org/officeDocument/2006/relationships/tags" Target="../tags/tag41.xml"/><Relationship Id="rId5" Type="http://schemas.openxmlformats.org/officeDocument/2006/relationships/image" Target="../media/image46.gif"/><Relationship Id="rId4" Type="http://schemas.microsoft.com/office/2007/relationships/hdphoto" Target="../media/hdphoto17.wdp"/></Relationships>
</file>

<file path=ppt/slides/_rels/slide4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7.png"/><Relationship Id="rId7" Type="http://schemas.openxmlformats.org/officeDocument/2006/relationships/image" Target="../media/image49.jpeg"/><Relationship Id="rId2" Type="http://schemas.openxmlformats.org/officeDocument/2006/relationships/slideLayout" Target="../slideLayouts/slideLayout10.xml"/><Relationship Id="rId1" Type="http://schemas.openxmlformats.org/officeDocument/2006/relationships/tags" Target="../tags/tag42.xml"/><Relationship Id="rId6" Type="http://schemas.microsoft.com/office/2007/relationships/hdphoto" Target="../media/hdphoto19.wdp"/><Relationship Id="rId5" Type="http://schemas.openxmlformats.org/officeDocument/2006/relationships/image" Target="../media/image48.png"/><Relationship Id="rId10" Type="http://schemas.microsoft.com/office/2007/relationships/hdphoto" Target="../media/hdphoto20.wdp"/><Relationship Id="rId4" Type="http://schemas.microsoft.com/office/2007/relationships/hdphoto" Target="../media/hdphoto18.wdp"/><Relationship Id="rId9"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0.xml"/><Relationship Id="rId1" Type="http://schemas.openxmlformats.org/officeDocument/2006/relationships/tags" Target="../tags/tag43.xml"/><Relationship Id="rId6" Type="http://schemas.microsoft.com/office/2007/relationships/hdphoto" Target="../media/hdphoto22.wdp"/><Relationship Id="rId5" Type="http://schemas.openxmlformats.org/officeDocument/2006/relationships/image" Target="../media/image53.png"/><Relationship Id="rId4" Type="http://schemas.microsoft.com/office/2007/relationships/hdphoto" Target="../media/hdphoto21.wdp"/></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0.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10.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slideLayout" Target="../slideLayouts/slideLayout10.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slideLayout" Target="../slideLayouts/slideLayout10.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slideLayout" Target="../slideLayouts/slideLayout10.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1.xml"/></Relationships>
</file>

<file path=ppt/slides/_rels/slide5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slideLayout" Target="../slideLayouts/slideLayout10.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0.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slideLayout" Target="../slideLayouts/slideLayout10.xml"/><Relationship Id="rId1" Type="http://schemas.openxmlformats.org/officeDocument/2006/relationships/tags" Target="../tags/tag54.xml"/><Relationship Id="rId4" Type="http://schemas.openxmlformats.org/officeDocument/2006/relationships/image" Target="../media/image58.emf"/></Relationships>
</file>

<file path=ppt/slides/_rels/slide5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slideLayout" Target="../slideLayouts/slideLayout10.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6.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csgcorp.co/images/protect_america_logo.png"/>
          <p:cNvPicPr>
            <a:picLocks noChangeAspect="1" noChangeArrowheads="1"/>
          </p:cNvPicPr>
          <p:nvPr/>
        </p:nvPicPr>
        <p:blipFill>
          <a:blip r:embed="rId3" cstate="email">
            <a:lum bright="70000" contrast="-70000"/>
            <a:extLst>
              <a:ext uri="{28A0092B-C50C-407E-A947-70E740481C1C}">
                <a14:useLocalDpi xmlns:a14="http://schemas.microsoft.com/office/drawing/2010/main" val="0"/>
              </a:ext>
            </a:extLst>
          </a:blip>
          <a:srcRect/>
          <a:stretch>
            <a:fillRect/>
          </a:stretch>
        </p:blipFill>
        <p:spPr bwMode="auto">
          <a:xfrm>
            <a:off x="2468880" y="1455008"/>
            <a:ext cx="4206240" cy="413423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idx="11"/>
          </p:nvPr>
        </p:nvSpPr>
        <p:spPr>
          <a:xfrm>
            <a:off x="785786" y="3204574"/>
            <a:ext cx="7572428" cy="635101"/>
          </a:xfrm>
        </p:spPr>
        <p:txBody>
          <a:bodyPr/>
          <a:lstStyle/>
          <a:p>
            <a:pPr algn="ctr"/>
            <a:r>
              <a:rPr lang="en-US" sz="2400" dirty="0" smtClean="0">
                <a:ln>
                  <a:solidFill>
                    <a:schemeClr val="accent1"/>
                  </a:solidFill>
                </a:ln>
                <a:solidFill>
                  <a:srgbClr val="264264"/>
                </a:solidFill>
                <a:latin typeface="Interstate Bold"/>
              </a:rPr>
              <a:t>Protect America Product and Services Overview</a:t>
            </a:r>
            <a:endParaRPr lang="en-US" sz="2800" dirty="0">
              <a:ln>
                <a:solidFill>
                  <a:schemeClr val="accent1"/>
                </a:solidFill>
              </a:ln>
              <a:solidFill>
                <a:srgbClr val="264264"/>
              </a:solidFill>
              <a:latin typeface="Interstate Bold"/>
            </a:endParaRPr>
          </a:p>
        </p:txBody>
      </p:sp>
    </p:spTree>
    <p:custDataLst>
      <p:tags r:id="rId1"/>
    </p:custDataLst>
    <p:extLst>
      <p:ext uri="{BB962C8B-B14F-4D97-AF65-F5344CB8AC3E}">
        <p14:creationId xmlns:p14="http://schemas.microsoft.com/office/powerpoint/2010/main" val="1788274085"/>
      </p:ext>
    </p:extLst>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8084" y="1484784"/>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0E66A5"/>
                </a:solidFill>
                <a:latin typeface="Interstate ExtraLight"/>
                <a:cs typeface="Interstate ExtraLight"/>
              </a:rPr>
              <a:t>Detection vs. Protection</a:t>
            </a:r>
            <a:endParaRPr lang="en-US" sz="2000" dirty="0">
              <a:solidFill>
                <a:srgbClr val="0E66A5"/>
              </a:solidFill>
              <a:latin typeface="Interstate ExtraLight"/>
              <a:cs typeface="Interstate ExtraLight"/>
            </a:endParaRPr>
          </a:p>
        </p:txBody>
      </p:sp>
      <p:sp>
        <p:nvSpPr>
          <p:cNvPr id="3" name="TextBox 2"/>
          <p:cNvSpPr txBox="1"/>
          <p:nvPr/>
        </p:nvSpPr>
        <p:spPr>
          <a:xfrm>
            <a:off x="578979" y="1882567"/>
            <a:ext cx="7089365" cy="2554545"/>
          </a:xfrm>
          <a:prstGeom prst="rect">
            <a:avLst/>
          </a:prstGeom>
          <a:noFill/>
        </p:spPr>
        <p:txBody>
          <a:bodyPr wrap="square" rtlCol="0">
            <a:spAutoFit/>
          </a:bodyPr>
          <a:lstStyle/>
          <a:p>
            <a:r>
              <a:rPr lang="en-US" sz="1000" dirty="0" smtClean="0">
                <a:solidFill>
                  <a:srgbClr val="EA1C24"/>
                </a:solidFill>
                <a:latin typeface="Interstate Bold"/>
                <a:cs typeface="Interstate Bold"/>
              </a:rPr>
              <a:t>Often times the words detection and protection are used interchangeably; however, it is important to remember that they</a:t>
            </a:r>
            <a:br>
              <a:rPr lang="en-US" sz="1000" dirty="0" smtClean="0">
                <a:solidFill>
                  <a:srgbClr val="EA1C24"/>
                </a:solidFill>
                <a:latin typeface="Interstate Bold"/>
                <a:cs typeface="Interstate Bold"/>
              </a:rPr>
            </a:br>
            <a:r>
              <a:rPr lang="en-US" sz="1000" dirty="0" smtClean="0">
                <a:solidFill>
                  <a:srgbClr val="EA1C24"/>
                </a:solidFill>
                <a:latin typeface="Interstate Bold"/>
                <a:cs typeface="Interstate Bold"/>
              </a:rPr>
              <a:t>have very different meanings.</a:t>
            </a:r>
          </a:p>
          <a:p>
            <a:endParaRPr lang="en-US" sz="1000" dirty="0">
              <a:latin typeface="Times New Roman" pitchFamily="18" charset="0"/>
              <a:cs typeface="Times New Roman" pitchFamily="18" charset="0"/>
            </a:endParaRPr>
          </a:p>
          <a:p>
            <a:pPr lvl="1"/>
            <a:r>
              <a:rPr lang="en-US" sz="1000" dirty="0" smtClean="0">
                <a:solidFill>
                  <a:srgbClr val="264264"/>
                </a:solidFill>
                <a:latin typeface="Interstate Regular"/>
                <a:cs typeface="Interstate Regular"/>
              </a:rPr>
              <a:t>Detection: </a:t>
            </a:r>
            <a:r>
              <a:rPr lang="en-US" sz="1000" dirty="0" smtClean="0">
                <a:solidFill>
                  <a:srgbClr val="264264"/>
                </a:solidFill>
                <a:latin typeface="Interstate ExtraLight"/>
                <a:cs typeface="Interstate ExtraLight"/>
              </a:rPr>
              <a:t>the </a:t>
            </a:r>
            <a:r>
              <a:rPr lang="en-US" sz="1000" dirty="0">
                <a:solidFill>
                  <a:srgbClr val="264264"/>
                </a:solidFill>
                <a:latin typeface="Interstate ExtraLight"/>
                <a:cs typeface="Interstate ExtraLight"/>
              </a:rPr>
              <a:t>perception that something has occurred or some state </a:t>
            </a:r>
            <a:r>
              <a:rPr lang="en-US" sz="1000" dirty="0" smtClean="0">
                <a:solidFill>
                  <a:srgbClr val="264264"/>
                </a:solidFill>
                <a:latin typeface="Interstate ExtraLight"/>
                <a:cs typeface="Interstate ExtraLight"/>
              </a:rPr>
              <a:t>exists</a:t>
            </a:r>
          </a:p>
          <a:p>
            <a:endParaRPr lang="en-US" sz="1000" dirty="0">
              <a:solidFill>
                <a:srgbClr val="264264"/>
              </a:solidFill>
              <a:latin typeface="Interstate ExtraLight"/>
              <a:cs typeface="Interstate ExtraLight"/>
            </a:endParaRPr>
          </a:p>
          <a:p>
            <a:pPr lvl="1"/>
            <a:r>
              <a:rPr lang="en-US" sz="1000" dirty="0" smtClean="0">
                <a:solidFill>
                  <a:srgbClr val="264264"/>
                </a:solidFill>
                <a:latin typeface="Interstate Regular"/>
                <a:cs typeface="Interstate Regular"/>
              </a:rPr>
              <a:t>Protection: </a:t>
            </a:r>
          </a:p>
          <a:p>
            <a:pPr lvl="1"/>
            <a:r>
              <a:rPr lang="en-US" sz="1000" dirty="0">
                <a:solidFill>
                  <a:srgbClr val="264264"/>
                </a:solidFill>
                <a:latin typeface="Interstate Regular"/>
                <a:cs typeface="Interstate Regular"/>
              </a:rPr>
              <a:t>	</a:t>
            </a:r>
            <a:r>
              <a:rPr lang="en-US" sz="1000" dirty="0" smtClean="0">
                <a:solidFill>
                  <a:srgbClr val="264264"/>
                </a:solidFill>
                <a:latin typeface="Interstate ExtraLight"/>
                <a:cs typeface="Interstate ExtraLight"/>
              </a:rPr>
              <a:t>1. </a:t>
            </a:r>
            <a:r>
              <a:rPr lang="en-US" sz="1000" dirty="0">
                <a:solidFill>
                  <a:srgbClr val="264264"/>
                </a:solidFill>
                <a:latin typeface="Interstate ExtraLight"/>
                <a:cs typeface="Interstate ExtraLight"/>
              </a:rPr>
              <a:t>T</a:t>
            </a:r>
            <a:r>
              <a:rPr lang="en-US" sz="1000" dirty="0" smtClean="0">
                <a:solidFill>
                  <a:srgbClr val="264264"/>
                </a:solidFill>
                <a:latin typeface="Interstate ExtraLight"/>
                <a:cs typeface="Interstate ExtraLight"/>
              </a:rPr>
              <a:t>he </a:t>
            </a:r>
            <a:r>
              <a:rPr lang="en-US" sz="1000" dirty="0">
                <a:solidFill>
                  <a:srgbClr val="264264"/>
                </a:solidFill>
                <a:latin typeface="Interstate ExtraLight"/>
                <a:cs typeface="Interstate ExtraLight"/>
              </a:rPr>
              <a:t>act of protecting or the condition of being </a:t>
            </a:r>
            <a:r>
              <a:rPr lang="en-US" sz="1000" dirty="0" smtClean="0">
                <a:solidFill>
                  <a:srgbClr val="264264"/>
                </a:solidFill>
                <a:latin typeface="Interstate ExtraLight"/>
                <a:cs typeface="Interstate ExtraLight"/>
              </a:rPr>
              <a:t>protected</a:t>
            </a:r>
          </a:p>
          <a:p>
            <a:pPr lvl="1"/>
            <a:r>
              <a:rPr lang="en-US" sz="1000" dirty="0">
                <a:solidFill>
                  <a:srgbClr val="264264"/>
                </a:solidFill>
                <a:latin typeface="Interstate ExtraLight"/>
                <a:cs typeface="Interstate ExtraLight"/>
              </a:rPr>
              <a:t>	</a:t>
            </a:r>
            <a:r>
              <a:rPr lang="en-US" sz="1000" dirty="0" smtClean="0">
                <a:solidFill>
                  <a:srgbClr val="264264"/>
                </a:solidFill>
                <a:latin typeface="Interstate ExtraLight"/>
                <a:cs typeface="Interstate ExtraLight"/>
              </a:rPr>
              <a:t>2</a:t>
            </a:r>
            <a:r>
              <a:rPr lang="en-US" sz="1000" dirty="0">
                <a:solidFill>
                  <a:srgbClr val="264264"/>
                </a:solidFill>
                <a:latin typeface="Interstate ExtraLight"/>
                <a:cs typeface="Interstate ExtraLight"/>
              </a:rPr>
              <a:t>. </a:t>
            </a:r>
            <a:r>
              <a:rPr lang="en-US" sz="1000" dirty="0" smtClean="0">
                <a:solidFill>
                  <a:srgbClr val="264264"/>
                </a:solidFill>
                <a:latin typeface="Interstate ExtraLight"/>
                <a:cs typeface="Interstate ExtraLight"/>
              </a:rPr>
              <a:t>Something </a:t>
            </a:r>
            <a:r>
              <a:rPr lang="en-US" sz="1000" dirty="0">
                <a:solidFill>
                  <a:srgbClr val="264264"/>
                </a:solidFill>
                <a:latin typeface="Interstate ExtraLight"/>
                <a:cs typeface="Interstate ExtraLight"/>
              </a:rPr>
              <a:t>that </a:t>
            </a:r>
            <a:r>
              <a:rPr lang="en-US" sz="1000" dirty="0" smtClean="0">
                <a:solidFill>
                  <a:srgbClr val="264264"/>
                </a:solidFill>
                <a:latin typeface="Interstate ExtraLight"/>
                <a:cs typeface="Interstate ExtraLight"/>
              </a:rPr>
              <a:t>protects</a:t>
            </a:r>
          </a:p>
          <a:p>
            <a:endParaRPr lang="en-US" sz="1000" dirty="0">
              <a:solidFill>
                <a:srgbClr val="264264"/>
              </a:solidFill>
              <a:latin typeface="Interstate ExtraLight"/>
              <a:cs typeface="Interstate ExtraLight"/>
            </a:endParaRPr>
          </a:p>
          <a:p>
            <a:pPr lvl="1"/>
            <a:r>
              <a:rPr lang="en-US" sz="1000" dirty="0" smtClean="0">
                <a:solidFill>
                  <a:srgbClr val="264264"/>
                </a:solidFill>
                <a:latin typeface="Interstate Regular"/>
                <a:cs typeface="Interstate Regular"/>
              </a:rPr>
              <a:t>Alarm systems can not prevent things from happening;</a:t>
            </a:r>
          </a:p>
          <a:p>
            <a:pPr lvl="1"/>
            <a:r>
              <a:rPr lang="en-US" sz="1000" dirty="0" smtClean="0">
                <a:solidFill>
                  <a:srgbClr val="264264"/>
                </a:solidFill>
                <a:latin typeface="Interstate Regular"/>
                <a:cs typeface="Interstate Regular"/>
              </a:rPr>
              <a:t>they can only sense what has happened.</a:t>
            </a:r>
          </a:p>
          <a:p>
            <a:endParaRPr lang="en-US" sz="1000" dirty="0">
              <a:solidFill>
                <a:srgbClr val="264264"/>
              </a:solidFill>
              <a:latin typeface="Interstate Regular"/>
              <a:cs typeface="Interstate Regular"/>
            </a:endParaRPr>
          </a:p>
          <a:p>
            <a:pPr lvl="1"/>
            <a:r>
              <a:rPr lang="en-US" sz="1000" dirty="0" smtClean="0">
                <a:solidFill>
                  <a:srgbClr val="264264"/>
                </a:solidFill>
                <a:latin typeface="Interstate Regular"/>
                <a:cs typeface="Interstate Regular"/>
              </a:rPr>
              <a:t>Alarm systems report an event that requires a response.</a:t>
            </a:r>
            <a:br>
              <a:rPr lang="en-US" sz="1000" dirty="0" smtClean="0">
                <a:solidFill>
                  <a:srgbClr val="264264"/>
                </a:solidFill>
                <a:latin typeface="Interstate Regular"/>
                <a:cs typeface="Interstate Regular"/>
              </a:rPr>
            </a:br>
            <a:endParaRPr lang="en-US" sz="1000" dirty="0">
              <a:solidFill>
                <a:srgbClr val="264264"/>
              </a:solidFill>
              <a:latin typeface="Interstate Regular"/>
              <a:cs typeface="Interstate Regular"/>
            </a:endParaRPr>
          </a:p>
          <a:p>
            <a:pPr lvl="1"/>
            <a:r>
              <a:rPr lang="en-US" sz="1000" dirty="0" smtClean="0">
                <a:solidFill>
                  <a:srgbClr val="264264"/>
                </a:solidFill>
                <a:latin typeface="Interstate Regular"/>
                <a:cs typeface="Interstate Regular"/>
              </a:rPr>
              <a:t>Alarm systems do not guarantee a proper or timely response</a:t>
            </a:r>
            <a:endParaRPr lang="en-US" sz="1000" dirty="0">
              <a:solidFill>
                <a:srgbClr val="264264"/>
              </a:solidFill>
              <a:latin typeface="Interstate Regular"/>
              <a:cs typeface="Interstate Regular"/>
            </a:endParaRPr>
          </a:p>
          <a:p>
            <a:endParaRPr lang="en-US" sz="10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1160456843"/>
      </p:ext>
    </p:extLst>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8084" y="1484784"/>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0E66A5"/>
                </a:solidFill>
                <a:latin typeface="Interstate ExtraLight"/>
                <a:cs typeface="Interstate ExtraLight"/>
              </a:rPr>
              <a:t>The Basic Functions of an Alarm</a:t>
            </a:r>
            <a:endParaRPr lang="en-US" sz="2000" dirty="0">
              <a:solidFill>
                <a:srgbClr val="0E66A5"/>
              </a:solidFill>
              <a:latin typeface="Interstate ExtraLight"/>
              <a:cs typeface="Interstate ExtraLight"/>
            </a:endParaRPr>
          </a:p>
        </p:txBody>
      </p:sp>
      <p:sp>
        <p:nvSpPr>
          <p:cNvPr id="3" name="TextBox 2"/>
          <p:cNvSpPr txBox="1"/>
          <p:nvPr/>
        </p:nvSpPr>
        <p:spPr>
          <a:xfrm>
            <a:off x="611830" y="1988840"/>
            <a:ext cx="7920341" cy="1585049"/>
          </a:xfrm>
          <a:prstGeom prst="rect">
            <a:avLst/>
          </a:prstGeom>
          <a:noFill/>
        </p:spPr>
        <p:txBody>
          <a:bodyPr wrap="square" rtlCol="0">
            <a:spAutoFit/>
          </a:bodyPr>
          <a:lstStyle/>
          <a:p>
            <a:r>
              <a:rPr lang="en-US" sz="1000" dirty="0" smtClean="0">
                <a:solidFill>
                  <a:srgbClr val="EA1C24"/>
                </a:solidFill>
                <a:latin typeface="Interstate Bold"/>
                <a:cs typeface="Interstate Bold"/>
              </a:rPr>
              <a:t>Burglar alarm systems are designed to detect events that may occur during an illegal entry, burglary, or other related events. Burglar alarms divided into two major groups:</a:t>
            </a:r>
          </a:p>
          <a:p>
            <a:endParaRPr lang="en-US" sz="1100" dirty="0" smtClean="0">
              <a:solidFill>
                <a:srgbClr val="EA1C24"/>
              </a:solidFill>
              <a:latin typeface="Interstate Bold"/>
              <a:cs typeface="Interstate Bold"/>
            </a:endParaRPr>
          </a:p>
          <a:p>
            <a:pPr lvl="3">
              <a:lnSpc>
                <a:spcPct val="120000"/>
              </a:lnSpc>
            </a:pPr>
            <a:r>
              <a:rPr lang="en-US" sz="1100" dirty="0" smtClean="0">
                <a:solidFill>
                  <a:srgbClr val="264264"/>
                </a:solidFill>
                <a:latin typeface="Interstate Bold"/>
                <a:cs typeface="Interstate Bold"/>
              </a:rPr>
              <a:t>Perimeter</a:t>
            </a:r>
          </a:p>
          <a:p>
            <a:pPr lvl="3">
              <a:lnSpc>
                <a:spcPct val="120000"/>
              </a:lnSpc>
            </a:pPr>
            <a:r>
              <a:rPr lang="en-US" sz="1100" dirty="0" smtClean="0">
                <a:solidFill>
                  <a:srgbClr val="264264"/>
                </a:solidFill>
                <a:latin typeface="Interstate Bold"/>
                <a:cs typeface="Interstate Bold"/>
              </a:rPr>
              <a:t>Interior</a:t>
            </a:r>
          </a:p>
          <a:p>
            <a:pPr lvl="1" algn="ctr">
              <a:lnSpc>
                <a:spcPct val="120000"/>
              </a:lnSpc>
            </a:pPr>
            <a:endParaRPr lang="en-US" sz="1100" dirty="0">
              <a:latin typeface="Interstate Bold"/>
              <a:cs typeface="Interstate Bold"/>
            </a:endParaRPr>
          </a:p>
          <a:p>
            <a:pPr lvl="1">
              <a:lnSpc>
                <a:spcPct val="120000"/>
              </a:lnSpc>
            </a:pPr>
            <a:r>
              <a:rPr lang="en-US" sz="1100" dirty="0">
                <a:latin typeface="Interstate Bold"/>
                <a:cs typeface="Interstate Bold"/>
              </a:rPr>
              <a:t>	</a:t>
            </a:r>
            <a:r>
              <a:rPr lang="en-US" sz="1100" dirty="0" smtClean="0">
                <a:latin typeface="Interstate Bold"/>
                <a:cs typeface="Interstate Bold"/>
              </a:rPr>
              <a:t>		</a:t>
            </a:r>
            <a:r>
              <a:rPr lang="en-US" sz="1100" dirty="0" smtClean="0">
                <a:solidFill>
                  <a:srgbClr val="0E66A5"/>
                </a:solidFill>
                <a:latin typeface="Interstate ExtraLight"/>
                <a:cs typeface="Interstate ExtraLight"/>
              </a:rPr>
              <a:t>They also have two sub groups:</a:t>
            </a:r>
          </a:p>
          <a:p>
            <a:pPr lvl="1" algn="ctr">
              <a:lnSpc>
                <a:spcPct val="120000"/>
              </a:lnSpc>
            </a:pPr>
            <a:endParaRPr lang="en-US" sz="1100" dirty="0" smtClean="0">
              <a:latin typeface="Interstate Bold"/>
              <a:cs typeface="Interstate Bold"/>
            </a:endParaRPr>
          </a:p>
        </p:txBody>
      </p:sp>
      <p:pic>
        <p:nvPicPr>
          <p:cNvPr id="4" name="Picture 3"/>
          <p:cNvPicPr>
            <a:picLocks noChangeAspect="1"/>
          </p:cNvPicPr>
          <p:nvPr/>
        </p:nvPicPr>
        <p:blipFill>
          <a:blip r:embed="rId3"/>
          <a:stretch>
            <a:fillRect/>
          </a:stretch>
        </p:blipFill>
        <p:spPr>
          <a:xfrm>
            <a:off x="2401859" y="4313701"/>
            <a:ext cx="599538" cy="620950"/>
          </a:xfrm>
          <a:prstGeom prst="rect">
            <a:avLst/>
          </a:prstGeom>
        </p:spPr>
      </p:pic>
      <p:sp>
        <p:nvSpPr>
          <p:cNvPr id="5" name="Rectangle 4"/>
          <p:cNvSpPr/>
          <p:nvPr/>
        </p:nvSpPr>
        <p:spPr>
          <a:xfrm>
            <a:off x="2508553" y="3521197"/>
            <a:ext cx="4572000" cy="1200329"/>
          </a:xfrm>
          <a:prstGeom prst="rect">
            <a:avLst/>
          </a:prstGeom>
        </p:spPr>
        <p:txBody>
          <a:bodyPr>
            <a:spAutoFit/>
          </a:bodyPr>
          <a:lstStyle/>
          <a:p>
            <a:pPr marL="628650" lvl="1" indent="-171450">
              <a:lnSpc>
                <a:spcPct val="120000"/>
              </a:lnSpc>
              <a:buFont typeface="Arial" pitchFamily="34" charset="0"/>
              <a:buChar char="•"/>
            </a:pPr>
            <a:r>
              <a:rPr lang="en-US" sz="1200" dirty="0">
                <a:solidFill>
                  <a:srgbClr val="264264"/>
                </a:solidFill>
                <a:latin typeface="Interstate Bold"/>
                <a:cs typeface="Interstate Bold"/>
              </a:rPr>
              <a:t>Hold-Up/Duress</a:t>
            </a:r>
          </a:p>
          <a:p>
            <a:pPr marL="628650" lvl="1" indent="-171450" algn="ctr">
              <a:lnSpc>
                <a:spcPct val="120000"/>
              </a:lnSpc>
              <a:buFont typeface="Arial" pitchFamily="34" charset="0"/>
              <a:buChar char="•"/>
            </a:pPr>
            <a:endParaRPr lang="en-US" sz="1200" dirty="0">
              <a:solidFill>
                <a:srgbClr val="264264"/>
              </a:solidFill>
              <a:latin typeface="Interstate Bold"/>
              <a:cs typeface="Interstate Bold"/>
            </a:endParaRPr>
          </a:p>
          <a:p>
            <a:pPr marL="628650" lvl="1" indent="-171450" algn="ctr">
              <a:lnSpc>
                <a:spcPct val="120000"/>
              </a:lnSpc>
              <a:buFont typeface="Arial" pitchFamily="34" charset="0"/>
              <a:buChar char="•"/>
            </a:pPr>
            <a:endParaRPr lang="en-US" sz="1200" dirty="0">
              <a:solidFill>
                <a:srgbClr val="264264"/>
              </a:solidFill>
              <a:latin typeface="Interstate Bold"/>
              <a:cs typeface="Interstate Bold"/>
            </a:endParaRPr>
          </a:p>
          <a:p>
            <a:pPr marL="628650" lvl="1" indent="-171450" algn="ctr">
              <a:lnSpc>
                <a:spcPct val="120000"/>
              </a:lnSpc>
              <a:buFont typeface="Arial" pitchFamily="34" charset="0"/>
              <a:buChar char="•"/>
            </a:pPr>
            <a:endParaRPr lang="en-US" sz="1200" dirty="0">
              <a:solidFill>
                <a:srgbClr val="264264"/>
              </a:solidFill>
              <a:latin typeface="Interstate Bold"/>
              <a:cs typeface="Interstate Bold"/>
            </a:endParaRPr>
          </a:p>
          <a:p>
            <a:pPr marL="628650" lvl="1" indent="-171450">
              <a:lnSpc>
                <a:spcPct val="120000"/>
              </a:lnSpc>
              <a:buFont typeface="Arial" pitchFamily="34" charset="0"/>
              <a:buChar char="•"/>
            </a:pPr>
            <a:r>
              <a:rPr lang="en-US" sz="1200" dirty="0">
                <a:solidFill>
                  <a:srgbClr val="264264"/>
                </a:solidFill>
                <a:latin typeface="Interstate Bold"/>
                <a:cs typeface="Interstate Bold"/>
              </a:rPr>
              <a:t>Environmental Condition</a:t>
            </a:r>
          </a:p>
        </p:txBody>
      </p:sp>
      <p:pic>
        <p:nvPicPr>
          <p:cNvPr id="6" name="Picture 5"/>
          <p:cNvPicPr>
            <a:picLocks noChangeAspect="1"/>
          </p:cNvPicPr>
          <p:nvPr/>
        </p:nvPicPr>
        <p:blipFill>
          <a:blip r:embed="rId4"/>
          <a:stretch>
            <a:fillRect/>
          </a:stretch>
        </p:blipFill>
        <p:spPr>
          <a:xfrm>
            <a:off x="2440271" y="3406047"/>
            <a:ext cx="522715" cy="485378"/>
          </a:xfrm>
          <a:prstGeom prst="rect">
            <a:avLst/>
          </a:prstGeom>
        </p:spPr>
      </p:pic>
    </p:spTree>
    <p:custDataLst>
      <p:tags r:id="rId1"/>
    </p:custDataLst>
    <p:extLst>
      <p:ext uri="{BB962C8B-B14F-4D97-AF65-F5344CB8AC3E}">
        <p14:creationId xmlns:p14="http://schemas.microsoft.com/office/powerpoint/2010/main" val="1679146423"/>
      </p:ext>
    </p:extLst>
  </p:cSld>
  <p:clrMapOvr>
    <a:masterClrMapping/>
  </p:clrMapOvr>
  <p:transition advClick="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844824"/>
            <a:ext cx="7852482" cy="1007968"/>
          </a:xfrm>
          <a:prstGeom prst="rect">
            <a:avLst/>
          </a:prstGeom>
          <a:noFill/>
        </p:spPr>
        <p:txBody>
          <a:bodyPr wrap="square" rtlCol="0">
            <a:spAutoFit/>
          </a:bodyPr>
          <a:lstStyle/>
          <a:p>
            <a:r>
              <a:rPr lang="en-US" sz="1600" dirty="0" smtClean="0">
                <a:solidFill>
                  <a:srgbClr val="EA1C24"/>
                </a:solidFill>
                <a:latin typeface="Interstate Bold"/>
                <a:cs typeface="Interstate Bold"/>
              </a:rPr>
              <a:t>What is the perimeter:</a:t>
            </a:r>
          </a:p>
          <a:p>
            <a:r>
              <a:rPr lang="en-US" sz="1200" dirty="0" smtClean="0">
                <a:solidFill>
                  <a:srgbClr val="264264"/>
                </a:solidFill>
                <a:latin typeface="Interstate Bold"/>
                <a:cs typeface="Interstate Bold"/>
              </a:rPr>
              <a:t>The perimeter of the house or building can be defined as the outermost reaches of an alarm system, such as:</a:t>
            </a:r>
          </a:p>
          <a:p>
            <a:endParaRPr lang="en-US" sz="1000" dirty="0">
              <a:latin typeface="Interstate Bold"/>
              <a:cs typeface="Interstate Bold"/>
            </a:endParaRPr>
          </a:p>
          <a:p>
            <a:endParaRPr lang="en-US" sz="1000" dirty="0" smtClean="0">
              <a:latin typeface="Interstate Bold"/>
              <a:cs typeface="Interstate Bold"/>
            </a:endParaRPr>
          </a:p>
          <a:p>
            <a:endParaRPr lang="en-US" sz="1000" dirty="0">
              <a:latin typeface="Times New Roman" pitchFamily="18" charset="0"/>
              <a:cs typeface="Times New Roman" pitchFamily="18" charset="0"/>
            </a:endParaRPr>
          </a:p>
        </p:txBody>
      </p:sp>
      <p:sp>
        <p:nvSpPr>
          <p:cNvPr id="3" name="Rectangle 2"/>
          <p:cNvSpPr/>
          <p:nvPr/>
        </p:nvSpPr>
        <p:spPr>
          <a:xfrm>
            <a:off x="504056" y="2348880"/>
            <a:ext cx="4572000" cy="830997"/>
          </a:xfrm>
          <a:prstGeom prst="rect">
            <a:avLst/>
          </a:prstGeom>
        </p:spPr>
        <p:txBody>
          <a:bodyPr>
            <a:spAutoFit/>
          </a:bodyPr>
          <a:lstStyle/>
          <a:p>
            <a:pPr marL="171450" indent="-171450">
              <a:buFont typeface="Arial" pitchFamily="34" charset="0"/>
              <a:buChar char="•"/>
            </a:pPr>
            <a:r>
              <a:rPr lang="en-US" sz="1200" dirty="0">
                <a:solidFill>
                  <a:srgbClr val="264264"/>
                </a:solidFill>
                <a:latin typeface="Interstate Bold"/>
                <a:cs typeface="Interstate Bold"/>
              </a:rPr>
              <a:t>Floors</a:t>
            </a:r>
          </a:p>
          <a:p>
            <a:pPr marL="171450" indent="-171450">
              <a:buFont typeface="Arial" pitchFamily="34" charset="0"/>
              <a:buChar char="•"/>
            </a:pPr>
            <a:r>
              <a:rPr lang="en-US" sz="1200" dirty="0">
                <a:solidFill>
                  <a:srgbClr val="264264"/>
                </a:solidFill>
                <a:latin typeface="Interstate Bold"/>
                <a:cs typeface="Interstate Bold"/>
              </a:rPr>
              <a:t>Walls</a:t>
            </a:r>
          </a:p>
          <a:p>
            <a:pPr marL="171450" indent="-171450">
              <a:buFont typeface="Arial" pitchFamily="34" charset="0"/>
              <a:buChar char="•"/>
            </a:pPr>
            <a:r>
              <a:rPr lang="en-US" sz="1200" dirty="0">
                <a:solidFill>
                  <a:srgbClr val="264264"/>
                </a:solidFill>
                <a:latin typeface="Interstate Bold"/>
                <a:cs typeface="Interstate Bold"/>
              </a:rPr>
              <a:t>Ceilings</a:t>
            </a:r>
          </a:p>
          <a:p>
            <a:pPr marL="171450" indent="-171450">
              <a:buFont typeface="Arial" pitchFamily="34" charset="0"/>
              <a:buChar char="•"/>
            </a:pPr>
            <a:r>
              <a:rPr lang="en-US" sz="1200" dirty="0">
                <a:solidFill>
                  <a:srgbClr val="264264"/>
                </a:solidFill>
                <a:latin typeface="Interstate Bold"/>
                <a:cs typeface="Interstate Bold"/>
              </a:rPr>
              <a:t>Fences</a:t>
            </a:r>
          </a:p>
        </p:txBody>
      </p:sp>
      <p:pic>
        <p:nvPicPr>
          <p:cNvPr id="4" name="Picture 3"/>
          <p:cNvPicPr>
            <a:picLocks noChangeAspect="1"/>
          </p:cNvPicPr>
          <p:nvPr/>
        </p:nvPicPr>
        <p:blipFill>
          <a:blip r:embed="rId3"/>
          <a:stretch>
            <a:fillRect/>
          </a:stretch>
        </p:blipFill>
        <p:spPr>
          <a:xfrm>
            <a:off x="395536" y="2703387"/>
            <a:ext cx="8321040" cy="2957861"/>
          </a:xfrm>
          <a:prstGeom prst="rect">
            <a:avLst/>
          </a:prstGeom>
        </p:spPr>
      </p:pic>
      <p:sp>
        <p:nvSpPr>
          <p:cNvPr id="5" name="Title 1"/>
          <p:cNvSpPr txBox="1">
            <a:spLocks/>
          </p:cNvSpPr>
          <p:nvPr/>
        </p:nvSpPr>
        <p:spPr>
          <a:xfrm>
            <a:off x="468084" y="1484784"/>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0E66A5"/>
                </a:solidFill>
                <a:latin typeface="Interstate ExtraLight"/>
                <a:cs typeface="Interstate ExtraLight"/>
              </a:rPr>
              <a:t>The Perimeter</a:t>
            </a:r>
            <a:endParaRPr lang="en-US" sz="2000" dirty="0">
              <a:solidFill>
                <a:srgbClr val="0E66A5"/>
              </a:solidFill>
              <a:latin typeface="Interstate ExtraLight"/>
              <a:cs typeface="Interstate ExtraLight"/>
            </a:endParaRPr>
          </a:p>
        </p:txBody>
      </p:sp>
    </p:spTree>
    <p:custDataLst>
      <p:tags r:id="rId1"/>
    </p:custDataLst>
    <p:extLst>
      <p:ext uri="{BB962C8B-B14F-4D97-AF65-F5344CB8AC3E}">
        <p14:creationId xmlns:p14="http://schemas.microsoft.com/office/powerpoint/2010/main" val="4286574644"/>
      </p:ext>
    </p:extLst>
  </p:cSld>
  <p:clrMapOvr>
    <a:masterClrMapping/>
  </p:clrMapOvr>
  <p:transition advClick="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203848" y="2094827"/>
            <a:ext cx="2293692" cy="3278389"/>
            <a:chOff x="4941706" y="1988840"/>
            <a:chExt cx="2293692" cy="3278389"/>
          </a:xfrm>
        </p:grpSpPr>
        <p:pic>
          <p:nvPicPr>
            <p:cNvPr id="8" name="Picture 6" descr="Protect America Security Yard Sign"/>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0" b="100000" l="0" r="97231">
                          <a14:foregroundMark x1="34462" y1="84815" x2="59077" y2="74074"/>
                          <a14:foregroundMark x1="60615" y1="83333" x2="63692" y2="90370"/>
                          <a14:backgroundMark x1="66462" y1="75556" x2="86462" y2="64815"/>
                        </a14:backgroundRemoval>
                      </a14:imgEffect>
                    </a14:imgLayer>
                  </a14:imgProps>
                </a:ext>
                <a:ext uri="{28A0092B-C50C-407E-A947-70E740481C1C}">
                  <a14:useLocalDpi xmlns:a14="http://schemas.microsoft.com/office/drawing/2010/main" val="0"/>
                </a:ext>
              </a:extLst>
            </a:blip>
            <a:srcRect/>
            <a:stretch>
              <a:fillRect/>
            </a:stretch>
          </p:blipFill>
          <p:spPr bwMode="auto">
            <a:xfrm>
              <a:off x="5076620" y="1988840"/>
              <a:ext cx="2023864" cy="16813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rotect America Security Window Stickers"/>
            <p:cNvPicPr>
              <a:picLocks noChangeAspect="1" noChangeArrowheads="1"/>
            </p:cNvPicPr>
            <p:nvPr/>
          </p:nvPicPr>
          <p:blipFill>
            <a:blip r:embed="rId5" cstate="email">
              <a:extLst>
                <a:ext uri="{BEBA8EAE-BF5A-486C-A8C5-ECC9F3942E4B}">
                  <a14:imgProps xmlns:a14="http://schemas.microsoft.com/office/drawing/2010/main">
                    <a14:imgLayer r:embed="rId6">
                      <a14:imgEffect>
                        <a14:backgroundRemoval t="9839" b="89960" l="9986" r="93295"/>
                      </a14:imgEffect>
                    </a14:imgLayer>
                  </a14:imgProps>
                </a:ext>
                <a:ext uri="{28A0092B-C50C-407E-A947-70E740481C1C}">
                  <a14:useLocalDpi xmlns:a14="http://schemas.microsoft.com/office/drawing/2010/main" val="0"/>
                </a:ext>
              </a:extLst>
            </a:blip>
            <a:srcRect/>
            <a:stretch>
              <a:fillRect/>
            </a:stretch>
          </p:blipFill>
          <p:spPr bwMode="auto">
            <a:xfrm>
              <a:off x="4941706" y="3637759"/>
              <a:ext cx="2293692" cy="162947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txBox="1">
            <a:spLocks/>
          </p:cNvSpPr>
          <p:nvPr/>
        </p:nvSpPr>
        <p:spPr>
          <a:xfrm>
            <a:off x="468084" y="1484784"/>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0E66A5"/>
                </a:solidFill>
                <a:latin typeface="Interstate ExtraLight"/>
                <a:cs typeface="Interstate ExtraLight"/>
              </a:rPr>
              <a:t>Perimeter Protection</a:t>
            </a:r>
            <a:endParaRPr lang="en-US" sz="2000" dirty="0">
              <a:solidFill>
                <a:srgbClr val="0E66A5"/>
              </a:solidFill>
              <a:latin typeface="Interstate ExtraLight"/>
              <a:cs typeface="Interstate ExtraLight"/>
            </a:endParaRPr>
          </a:p>
        </p:txBody>
      </p:sp>
      <p:sp>
        <p:nvSpPr>
          <p:cNvPr id="3" name="TextBox 2"/>
          <p:cNvSpPr txBox="1"/>
          <p:nvPr/>
        </p:nvSpPr>
        <p:spPr>
          <a:xfrm>
            <a:off x="467544" y="1844824"/>
            <a:ext cx="7396388" cy="1354217"/>
          </a:xfrm>
          <a:prstGeom prst="rect">
            <a:avLst/>
          </a:prstGeom>
          <a:noFill/>
        </p:spPr>
        <p:txBody>
          <a:bodyPr wrap="square" rtlCol="0">
            <a:spAutoFit/>
          </a:bodyPr>
          <a:lstStyle/>
          <a:p>
            <a:r>
              <a:rPr lang="en-US" sz="1000" dirty="0" smtClean="0">
                <a:solidFill>
                  <a:srgbClr val="EA1C24"/>
                </a:solidFill>
                <a:latin typeface="Interstate Bold"/>
                <a:cs typeface="Interstate Bold"/>
              </a:rPr>
              <a:t>Here at Protect America Inc. we have a variety of sensors designed to help the home owner detect against perimeter intrusion, these include:</a:t>
            </a:r>
          </a:p>
          <a:p>
            <a:endParaRPr lang="en-US" sz="1000" dirty="0" smtClean="0">
              <a:solidFill>
                <a:srgbClr val="EA1C24"/>
              </a:solidFill>
              <a:latin typeface="Interstate Bold"/>
              <a:cs typeface="Interstate Bold"/>
            </a:endParaRPr>
          </a:p>
          <a:p>
            <a:pPr marL="171450" indent="-171450">
              <a:lnSpc>
                <a:spcPct val="130000"/>
              </a:lnSpc>
              <a:buFont typeface="Arial" pitchFamily="34" charset="0"/>
              <a:buChar char="•"/>
            </a:pPr>
            <a:r>
              <a:rPr lang="en-US" sz="1000" dirty="0" smtClean="0">
                <a:solidFill>
                  <a:srgbClr val="264264"/>
                </a:solidFill>
                <a:latin typeface="Interstate Regular"/>
                <a:cs typeface="Interstate Regular"/>
              </a:rPr>
              <a:t>Yard Sign &amp; Window Decals</a:t>
            </a:r>
          </a:p>
          <a:p>
            <a:pPr marL="171450" indent="-171450">
              <a:lnSpc>
                <a:spcPct val="130000"/>
              </a:lnSpc>
              <a:buFont typeface="Arial" pitchFamily="34" charset="0"/>
              <a:buChar char="•"/>
            </a:pPr>
            <a:r>
              <a:rPr lang="en-US" sz="1000" dirty="0" smtClean="0">
                <a:solidFill>
                  <a:srgbClr val="264264"/>
                </a:solidFill>
                <a:latin typeface="Interstate Regular"/>
                <a:cs typeface="Interstate Regular"/>
              </a:rPr>
              <a:t>Door/Window Sensors</a:t>
            </a:r>
          </a:p>
          <a:p>
            <a:pPr marL="171450" indent="-171450">
              <a:lnSpc>
                <a:spcPct val="130000"/>
              </a:lnSpc>
              <a:buFont typeface="Arial" pitchFamily="34" charset="0"/>
              <a:buChar char="•"/>
            </a:pPr>
            <a:r>
              <a:rPr lang="en-US" sz="1000" dirty="0" smtClean="0">
                <a:solidFill>
                  <a:srgbClr val="264264"/>
                </a:solidFill>
                <a:latin typeface="Interstate Regular"/>
                <a:cs typeface="Interstate Regular"/>
              </a:rPr>
              <a:t>Overhead Door Sensors</a:t>
            </a:r>
          </a:p>
          <a:p>
            <a:pPr marL="171450" indent="-171450">
              <a:lnSpc>
                <a:spcPct val="130000"/>
              </a:lnSpc>
              <a:buFont typeface="Arial" pitchFamily="34" charset="0"/>
              <a:buChar char="•"/>
            </a:pPr>
            <a:r>
              <a:rPr lang="en-US" sz="1000" dirty="0" smtClean="0">
                <a:solidFill>
                  <a:srgbClr val="264264"/>
                </a:solidFill>
                <a:latin typeface="Interstate Regular"/>
                <a:cs typeface="Interstate Regular"/>
              </a:rPr>
              <a:t>Glass Break Sensors</a:t>
            </a:r>
            <a:endParaRPr lang="en-US" sz="1000" dirty="0">
              <a:solidFill>
                <a:srgbClr val="264264"/>
              </a:solidFill>
              <a:latin typeface="Interstate Regular"/>
              <a:cs typeface="Interstate Regular"/>
            </a:endParaRPr>
          </a:p>
        </p:txBody>
      </p:sp>
      <p:pic>
        <p:nvPicPr>
          <p:cNvPr id="5" name="Picture 4" descr="glass-break-detector.psd"/>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95266" y="2276872"/>
            <a:ext cx="1978014" cy="1578455"/>
          </a:xfrm>
          <a:prstGeom prst="rect">
            <a:avLst/>
          </a:prstGeom>
        </p:spPr>
      </p:pic>
      <p:pic>
        <p:nvPicPr>
          <p:cNvPr id="4" name="Picture 3" descr="door-sensor-NO WHITE BACKGROUND.psd"/>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224939" y="3021683"/>
            <a:ext cx="2140654" cy="1667287"/>
          </a:xfrm>
          <a:prstGeom prst="rect">
            <a:avLst/>
          </a:prstGeom>
        </p:spPr>
      </p:pic>
      <p:pic>
        <p:nvPicPr>
          <p:cNvPr id="6" name="Picture 2" descr="Garge Door Sensor"/>
          <p:cNvPicPr>
            <a:picLocks noChangeAspect="1" noChangeArrowheads="1"/>
          </p:cNvPicPr>
          <p:nvPr/>
        </p:nvPicPr>
        <p:blipFill>
          <a:blip r:embed="rId9" cstate="email">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6552">
            <a:off x="6819380" y="2850294"/>
            <a:ext cx="2012019" cy="20039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28579261"/>
      </p:ext>
    </p:extLst>
  </p:cSld>
  <p:clrMapOvr>
    <a:masterClrMapping/>
  </p:clrMapOvr>
  <p:transition advClick="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11560" y="1828799"/>
            <a:ext cx="5745652" cy="83184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hangingPunct="0"/>
            <a:r>
              <a:rPr lang="en-US" sz="2000" dirty="0" smtClean="0">
                <a:solidFill>
                  <a:srgbClr val="FF0000"/>
                </a:solidFill>
                <a:latin typeface="Interstate ExtraLight"/>
              </a:rPr>
              <a:t>Yard Sign &amp; Window Decals</a:t>
            </a:r>
            <a:endParaRPr lang="en-US" sz="2000" dirty="0">
              <a:solidFill>
                <a:srgbClr val="FF0000"/>
              </a:solidFill>
              <a:latin typeface="Interstate ExtraLight"/>
            </a:endParaRPr>
          </a:p>
        </p:txBody>
      </p:sp>
      <p:sp>
        <p:nvSpPr>
          <p:cNvPr id="7" name="Text Placeholder 3"/>
          <p:cNvSpPr>
            <a:spLocks noGrp="1"/>
          </p:cNvSpPr>
          <p:nvPr>
            <p:ph type="body" sz="half" idx="2"/>
          </p:nvPr>
        </p:nvSpPr>
        <p:spPr>
          <a:xfrm>
            <a:off x="611560" y="2492896"/>
            <a:ext cx="4176464" cy="2139951"/>
          </a:xfrm>
        </p:spPr>
        <p:txBody>
          <a:bodyPr/>
          <a:lstStyle/>
          <a:p>
            <a:pPr lvl="0" hangingPunct="0"/>
            <a:r>
              <a:rPr lang="en-US" sz="1000" dirty="0">
                <a:solidFill>
                  <a:srgbClr val="264264"/>
                </a:solidFill>
                <a:latin typeface="Interstate ExtraLight"/>
              </a:rPr>
              <a:t>The </a:t>
            </a:r>
            <a:r>
              <a:rPr lang="en-US" sz="1000" b="1" dirty="0">
                <a:solidFill>
                  <a:srgbClr val="264264"/>
                </a:solidFill>
                <a:latin typeface="Interstate ExtraLight"/>
              </a:rPr>
              <a:t>most effective piece of equipment</a:t>
            </a:r>
            <a:r>
              <a:rPr lang="en-US" sz="1000" dirty="0">
                <a:solidFill>
                  <a:srgbClr val="264264"/>
                </a:solidFill>
                <a:latin typeface="Interstate ExtraLight"/>
              </a:rPr>
              <a:t> we provide. </a:t>
            </a:r>
          </a:p>
          <a:p>
            <a:endParaRPr lang="en-US" sz="1000" dirty="0">
              <a:solidFill>
                <a:srgbClr val="264264"/>
              </a:solidFill>
              <a:latin typeface="Interstate ExtraLight"/>
            </a:endParaRPr>
          </a:p>
          <a:p>
            <a:pPr lvl="0" hangingPunct="0"/>
            <a:r>
              <a:rPr lang="en-US" sz="1000" dirty="0">
                <a:solidFill>
                  <a:srgbClr val="264264"/>
                </a:solidFill>
                <a:latin typeface="Interstate ExtraLight"/>
              </a:rPr>
              <a:t>One yard sign &amp; 3 window decals are </a:t>
            </a:r>
            <a:r>
              <a:rPr lang="en-US" sz="1000" b="1" dirty="0">
                <a:solidFill>
                  <a:srgbClr val="264264"/>
                </a:solidFill>
                <a:latin typeface="Interstate ExtraLight"/>
              </a:rPr>
              <a:t>included with every</a:t>
            </a:r>
            <a:r>
              <a:rPr lang="en-US" sz="1000" dirty="0">
                <a:solidFill>
                  <a:srgbClr val="264264"/>
                </a:solidFill>
                <a:latin typeface="Interstate ExtraLight"/>
              </a:rPr>
              <a:t> </a:t>
            </a:r>
            <a:r>
              <a:rPr lang="en-US" sz="1000" b="1" dirty="0">
                <a:solidFill>
                  <a:srgbClr val="264264"/>
                </a:solidFill>
                <a:latin typeface="Interstate ExtraLight"/>
              </a:rPr>
              <a:t>solution</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endParaRPr lang="en-US" sz="1000" dirty="0">
              <a:solidFill>
                <a:srgbClr val="264264"/>
              </a:solidFill>
              <a:latin typeface="Interstate ExtraLight"/>
            </a:endParaRPr>
          </a:p>
          <a:p>
            <a:pPr lvl="0" hangingPunct="0"/>
            <a:r>
              <a:rPr lang="en-US" sz="1000" dirty="0">
                <a:solidFill>
                  <a:srgbClr val="264264"/>
                </a:solidFill>
                <a:latin typeface="Interstate ExtraLight"/>
              </a:rPr>
              <a:t>FBI Statistics show that homes with a monitored home security provider’s yard sign </a:t>
            </a:r>
            <a:r>
              <a:rPr lang="en-US" sz="1000" b="1" dirty="0">
                <a:solidFill>
                  <a:srgbClr val="264264"/>
                </a:solidFill>
                <a:latin typeface="Interstate ExtraLight"/>
              </a:rPr>
              <a:t>reduce their chances of</a:t>
            </a:r>
            <a:r>
              <a:rPr lang="en-US" sz="1000" dirty="0">
                <a:solidFill>
                  <a:srgbClr val="264264"/>
                </a:solidFill>
                <a:latin typeface="Interstate ExtraLight"/>
              </a:rPr>
              <a:t> </a:t>
            </a:r>
            <a:r>
              <a:rPr lang="en-US" sz="1000" b="1" dirty="0">
                <a:solidFill>
                  <a:srgbClr val="264264"/>
                </a:solidFill>
                <a:latin typeface="Interstate ExtraLight"/>
              </a:rPr>
              <a:t>being a victim of a burglary from 1 in 4 to 1 in 60</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endParaRPr lang="en-US" sz="1000" dirty="0">
              <a:solidFill>
                <a:srgbClr val="264264"/>
              </a:solidFill>
              <a:latin typeface="Interstate ExtraLight"/>
            </a:endParaRPr>
          </a:p>
          <a:p>
            <a:pPr lvl="0" hangingPunct="0"/>
            <a:r>
              <a:rPr lang="en-US" sz="1000" dirty="0">
                <a:solidFill>
                  <a:srgbClr val="264264"/>
                </a:solidFill>
                <a:latin typeface="Interstate ExtraLight"/>
              </a:rPr>
              <a:t>Every yard sign includes </a:t>
            </a:r>
            <a:r>
              <a:rPr lang="en-US" sz="1000" b="1" dirty="0">
                <a:solidFill>
                  <a:srgbClr val="264264"/>
                </a:solidFill>
                <a:latin typeface="Interstate ExtraLight"/>
              </a:rPr>
              <a:t>a solar light</a:t>
            </a:r>
            <a:r>
              <a:rPr lang="en-US" sz="1000" dirty="0">
                <a:solidFill>
                  <a:srgbClr val="264264"/>
                </a:solidFill>
                <a:latin typeface="Interstate ExtraLight"/>
              </a:rPr>
              <a:t> to keep the sign illuminated at night. </a:t>
            </a:r>
          </a:p>
          <a:p>
            <a:pPr marL="285750" indent="-285750">
              <a:buFont typeface="Arial" panose="020B0604020202020204" pitchFamily="34" charset="0"/>
              <a:buChar char="•"/>
            </a:pPr>
            <a:endParaRPr lang="en-US" sz="1000" dirty="0">
              <a:solidFill>
                <a:srgbClr val="264264"/>
              </a:solidFill>
              <a:latin typeface="Interstate ExtraLight"/>
            </a:endParaRPr>
          </a:p>
        </p:txBody>
      </p:sp>
      <p:grpSp>
        <p:nvGrpSpPr>
          <p:cNvPr id="3" name="Group 2"/>
          <p:cNvGrpSpPr/>
          <p:nvPr/>
        </p:nvGrpSpPr>
        <p:grpSpPr>
          <a:xfrm>
            <a:off x="5953638" y="1818868"/>
            <a:ext cx="2293692" cy="3278389"/>
            <a:chOff x="4941706" y="1988840"/>
            <a:chExt cx="2293692" cy="3278389"/>
          </a:xfrm>
        </p:grpSpPr>
        <p:pic>
          <p:nvPicPr>
            <p:cNvPr id="9" name="Picture 6" descr="Protect America Security Yard Sign"/>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0" b="100000" l="0" r="97231">
                          <a14:foregroundMark x1="34462" y1="84815" x2="59077" y2="74074"/>
                          <a14:foregroundMark x1="60615" y1="83333" x2="63692" y2="90370"/>
                          <a14:backgroundMark x1="66462" y1="75556" x2="86462" y2="64815"/>
                        </a14:backgroundRemoval>
                      </a14:imgEffect>
                    </a14:imgLayer>
                  </a14:imgProps>
                </a:ext>
                <a:ext uri="{28A0092B-C50C-407E-A947-70E740481C1C}">
                  <a14:useLocalDpi xmlns:a14="http://schemas.microsoft.com/office/drawing/2010/main" val="0"/>
                </a:ext>
              </a:extLst>
            </a:blip>
            <a:srcRect/>
            <a:stretch>
              <a:fillRect/>
            </a:stretch>
          </p:blipFill>
          <p:spPr bwMode="auto">
            <a:xfrm>
              <a:off x="5076620" y="1988840"/>
              <a:ext cx="2023864" cy="16813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Protect America Security Window Stickers"/>
            <p:cNvPicPr>
              <a:picLocks noChangeAspect="1" noChangeArrowheads="1"/>
            </p:cNvPicPr>
            <p:nvPr/>
          </p:nvPicPr>
          <p:blipFill>
            <a:blip r:embed="rId5" cstate="email">
              <a:extLst>
                <a:ext uri="{BEBA8EAE-BF5A-486C-A8C5-ECC9F3942E4B}">
                  <a14:imgProps xmlns:a14="http://schemas.microsoft.com/office/drawing/2010/main">
                    <a14:imgLayer r:embed="rId6">
                      <a14:imgEffect>
                        <a14:backgroundRemoval t="9839" b="89960" l="9986" r="93295"/>
                      </a14:imgEffect>
                    </a14:imgLayer>
                  </a14:imgProps>
                </a:ext>
                <a:ext uri="{28A0092B-C50C-407E-A947-70E740481C1C}">
                  <a14:useLocalDpi xmlns:a14="http://schemas.microsoft.com/office/drawing/2010/main" val="0"/>
                </a:ext>
              </a:extLst>
            </a:blip>
            <a:srcRect/>
            <a:stretch>
              <a:fillRect/>
            </a:stretch>
          </p:blipFill>
          <p:spPr bwMode="auto">
            <a:xfrm>
              <a:off x="4941706" y="3637759"/>
              <a:ext cx="2293692" cy="162947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Solar Yard Sign Light"/>
          <p:cNvPicPr>
            <a:picLocks noChangeAspect="1" noChangeArrowheads="1"/>
          </p:cNvPicPr>
          <p:nvPr/>
        </p:nvPicPr>
        <p:blipFill>
          <a:blip r:embed="rId7" cstate="email">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844194" y="2780928"/>
            <a:ext cx="994479" cy="102619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3568" y="1590327"/>
            <a:ext cx="5843736" cy="679449"/>
          </a:xfrm>
        </p:spPr>
        <p:txBody>
          <a:bodyPr>
            <a:normAutofit/>
          </a:bodyPr>
          <a:lstStyle/>
          <a:p>
            <a:r>
              <a:rPr lang="en-US" sz="2000" dirty="0">
                <a:solidFill>
                  <a:srgbClr val="FF0000"/>
                </a:solidFill>
                <a:latin typeface="Interstate ExtraLight"/>
              </a:rPr>
              <a:t>Micro </a:t>
            </a:r>
            <a:r>
              <a:rPr lang="en-US" sz="2000" dirty="0" smtClean="0">
                <a:solidFill>
                  <a:srgbClr val="FF0000"/>
                </a:solidFill>
                <a:latin typeface="Interstate ExtraLight"/>
              </a:rPr>
              <a:t>Sensors</a:t>
            </a:r>
            <a:r>
              <a:rPr lang="en-US" sz="2000" dirty="0">
                <a:solidFill>
                  <a:srgbClr val="FF0000"/>
                </a:solidFill>
                <a:latin typeface="Interstate ExtraLight"/>
              </a:rPr>
              <a:t> f</a:t>
            </a:r>
            <a:r>
              <a:rPr lang="en-US" sz="2000" dirty="0" smtClean="0">
                <a:solidFill>
                  <a:srgbClr val="FF0000"/>
                </a:solidFill>
                <a:latin typeface="Interstate ExtraLight"/>
              </a:rPr>
              <a:t>or </a:t>
            </a:r>
            <a:r>
              <a:rPr lang="en-US" sz="2000" dirty="0">
                <a:solidFill>
                  <a:srgbClr val="FF0000"/>
                </a:solidFill>
                <a:latin typeface="Interstate ExtraLight"/>
              </a:rPr>
              <a:t>Doors &amp; </a:t>
            </a:r>
            <a:r>
              <a:rPr lang="en-US" sz="2000" dirty="0" smtClean="0">
                <a:solidFill>
                  <a:srgbClr val="FF0000"/>
                </a:solidFill>
                <a:latin typeface="Interstate ExtraLight"/>
              </a:rPr>
              <a:t>Windows</a:t>
            </a:r>
            <a:endParaRPr lang="en-US" sz="2000" dirty="0">
              <a:solidFill>
                <a:srgbClr val="FF0000"/>
              </a:solidFill>
              <a:latin typeface="Interstate ExtraLight"/>
            </a:endParaRPr>
          </a:p>
        </p:txBody>
      </p:sp>
      <p:sp>
        <p:nvSpPr>
          <p:cNvPr id="5" name="Text Placeholder 3"/>
          <p:cNvSpPr>
            <a:spLocks noGrp="1"/>
          </p:cNvSpPr>
          <p:nvPr>
            <p:ph type="body" sz="half" idx="2"/>
          </p:nvPr>
        </p:nvSpPr>
        <p:spPr>
          <a:xfrm>
            <a:off x="683568" y="2269777"/>
            <a:ext cx="3971528" cy="2455367"/>
          </a:xfrm>
        </p:spPr>
        <p:txBody>
          <a:bodyPr/>
          <a:lstStyle/>
          <a:p>
            <a:pPr marL="171450" lvl="0" indent="-171450" hangingPunct="0">
              <a:buFont typeface="Arial" panose="020B0604020202020204" pitchFamily="34" charset="0"/>
              <a:buChar char="•"/>
            </a:pPr>
            <a:r>
              <a:rPr lang="en-US" sz="1000" dirty="0">
                <a:solidFill>
                  <a:srgbClr val="355C8B"/>
                </a:solidFill>
                <a:latin typeface="Interstate ExtraLight"/>
              </a:rPr>
              <a:t>Can be placed on </a:t>
            </a:r>
            <a:r>
              <a:rPr lang="en-US" sz="1000" b="1" dirty="0">
                <a:solidFill>
                  <a:srgbClr val="355C8B"/>
                </a:solidFill>
                <a:latin typeface="Interstate ExtraLight"/>
              </a:rPr>
              <a:t>anything that opens</a:t>
            </a:r>
            <a:r>
              <a:rPr lang="en-US" sz="1000" dirty="0">
                <a:solidFill>
                  <a:srgbClr val="355C8B"/>
                </a:solidFill>
                <a:latin typeface="Interstate ExtraLight"/>
              </a:rPr>
              <a:t>. </a:t>
            </a:r>
          </a:p>
          <a:p>
            <a:pPr marL="171450" indent="-171450">
              <a:buFont typeface="Arial" panose="020B0604020202020204" pitchFamily="34" charset="0"/>
              <a:buChar char="•"/>
            </a:pPr>
            <a:endParaRPr lang="en-US" sz="1000" dirty="0">
              <a:solidFill>
                <a:srgbClr val="355C8B"/>
              </a:solidFill>
              <a:latin typeface="Interstate ExtraLight"/>
            </a:endParaRPr>
          </a:p>
          <a:p>
            <a:pPr marL="171450" lvl="0" indent="-171450" hangingPunct="0">
              <a:buFont typeface="Arial" panose="020B0604020202020204" pitchFamily="34" charset="0"/>
              <a:buChar char="•"/>
            </a:pPr>
            <a:r>
              <a:rPr lang="en-US" sz="1000" b="1" dirty="0">
                <a:solidFill>
                  <a:srgbClr val="355C8B"/>
                </a:solidFill>
                <a:latin typeface="Interstate ExtraLight"/>
              </a:rPr>
              <a:t>Lithium watch battery </a:t>
            </a:r>
            <a:r>
              <a:rPr lang="en-US" sz="1000" dirty="0">
                <a:solidFill>
                  <a:srgbClr val="355C8B"/>
                </a:solidFill>
                <a:latin typeface="Interstate ExtraLight"/>
              </a:rPr>
              <a:t>lasts 3-5 years (</a:t>
            </a:r>
            <a:r>
              <a:rPr lang="en-US" sz="1000" dirty="0" smtClean="0">
                <a:solidFill>
                  <a:srgbClr val="355C8B"/>
                </a:solidFill>
                <a:latin typeface="Interstate ExtraLight"/>
              </a:rPr>
              <a:t>CR2032</a:t>
            </a:r>
            <a:r>
              <a:rPr lang="en-US" sz="1000" dirty="0">
                <a:solidFill>
                  <a:srgbClr val="355C8B"/>
                </a:solidFill>
                <a:latin typeface="Interstate ExtraLight"/>
              </a:rPr>
              <a:t>).</a:t>
            </a:r>
            <a:r>
              <a:rPr lang="en-US" sz="1000" b="1" dirty="0">
                <a:solidFill>
                  <a:srgbClr val="355C8B"/>
                </a:solidFill>
                <a:latin typeface="Interstate ExtraLight"/>
              </a:rPr>
              <a:t> </a:t>
            </a:r>
            <a:endParaRPr lang="en-US" sz="1000" dirty="0">
              <a:solidFill>
                <a:srgbClr val="355C8B"/>
              </a:solidFill>
              <a:latin typeface="Interstate ExtraLight"/>
            </a:endParaRPr>
          </a:p>
          <a:p>
            <a:pPr marL="171450" indent="-171450">
              <a:buFont typeface="Arial" panose="020B0604020202020204" pitchFamily="34" charset="0"/>
              <a:buChar char="•"/>
            </a:pPr>
            <a:endParaRPr lang="en-US" sz="1000" dirty="0">
              <a:solidFill>
                <a:srgbClr val="355C8B"/>
              </a:solidFill>
              <a:latin typeface="Interstate ExtraLight"/>
            </a:endParaRPr>
          </a:p>
          <a:p>
            <a:pPr marL="171450" lvl="0" indent="-171450" hangingPunct="0">
              <a:buFont typeface="Arial" panose="020B0604020202020204" pitchFamily="34" charset="0"/>
              <a:buChar char="•"/>
            </a:pPr>
            <a:r>
              <a:rPr lang="en-US" sz="1000" dirty="0">
                <a:solidFill>
                  <a:srgbClr val="355C8B"/>
                </a:solidFill>
                <a:latin typeface="Interstate ExtraLight"/>
              </a:rPr>
              <a:t>The sensor trips when magnets in each piece are </a:t>
            </a:r>
            <a:r>
              <a:rPr lang="en-US" sz="1000" b="1" dirty="0">
                <a:solidFill>
                  <a:srgbClr val="355C8B"/>
                </a:solidFill>
                <a:latin typeface="Interstate ExtraLight"/>
              </a:rPr>
              <a:t>more</a:t>
            </a:r>
            <a:r>
              <a:rPr lang="en-US" sz="1000" dirty="0">
                <a:solidFill>
                  <a:srgbClr val="355C8B"/>
                </a:solidFill>
                <a:latin typeface="Interstate ExtraLight"/>
              </a:rPr>
              <a:t> </a:t>
            </a:r>
            <a:r>
              <a:rPr lang="en-US" sz="1000" b="1" dirty="0">
                <a:solidFill>
                  <a:srgbClr val="355C8B"/>
                </a:solidFill>
                <a:latin typeface="Interstate ExtraLight"/>
              </a:rPr>
              <a:t>than ¾ inches apart</a:t>
            </a:r>
            <a:r>
              <a:rPr lang="en-US" sz="1000" dirty="0">
                <a:solidFill>
                  <a:srgbClr val="355C8B"/>
                </a:solidFill>
                <a:latin typeface="Interstate ExtraLight"/>
              </a:rPr>
              <a:t>.</a:t>
            </a:r>
            <a:r>
              <a:rPr lang="en-US" sz="1000" b="1" dirty="0">
                <a:solidFill>
                  <a:srgbClr val="355C8B"/>
                </a:solidFill>
                <a:latin typeface="Interstate ExtraLight"/>
              </a:rPr>
              <a:t> </a:t>
            </a:r>
            <a:endParaRPr lang="en-US" sz="1000" dirty="0">
              <a:solidFill>
                <a:srgbClr val="355C8B"/>
              </a:solidFill>
              <a:latin typeface="Interstate ExtraLight"/>
            </a:endParaRPr>
          </a:p>
          <a:p>
            <a:pPr marL="171450" indent="-171450">
              <a:buFont typeface="Arial" panose="020B0604020202020204" pitchFamily="34" charset="0"/>
              <a:buChar char="•"/>
            </a:pPr>
            <a:endParaRPr lang="en-US" sz="1000" dirty="0">
              <a:solidFill>
                <a:srgbClr val="355C8B"/>
              </a:solidFill>
              <a:latin typeface="Interstate ExtraLight"/>
            </a:endParaRPr>
          </a:p>
          <a:p>
            <a:pPr marL="171450" lvl="0" indent="-171450" hangingPunct="0">
              <a:buFont typeface="Arial" panose="020B0604020202020204" pitchFamily="34" charset="0"/>
              <a:buChar char="•"/>
            </a:pPr>
            <a:r>
              <a:rPr lang="en-US" sz="1000" dirty="0">
                <a:solidFill>
                  <a:srgbClr val="355C8B"/>
                </a:solidFill>
                <a:latin typeface="Interstate ExtraLight"/>
              </a:rPr>
              <a:t>Recommended on </a:t>
            </a:r>
            <a:r>
              <a:rPr lang="en-US" sz="1000" b="1" dirty="0">
                <a:solidFill>
                  <a:srgbClr val="355C8B"/>
                </a:solidFill>
                <a:latin typeface="Interstate ExtraLight"/>
              </a:rPr>
              <a:t>all doors</a:t>
            </a:r>
            <a:r>
              <a:rPr lang="en-US" sz="1000" dirty="0">
                <a:solidFill>
                  <a:srgbClr val="355C8B"/>
                </a:solidFill>
                <a:latin typeface="Interstate ExtraLight"/>
              </a:rPr>
              <a:t> that lead in and out of home. </a:t>
            </a:r>
          </a:p>
          <a:p>
            <a:endParaRPr lang="en-US" sz="1000" dirty="0">
              <a:solidFill>
                <a:srgbClr val="355C8B"/>
              </a:solidFill>
              <a:latin typeface="Interstate ExtraLight"/>
            </a:endParaRPr>
          </a:p>
          <a:p>
            <a:pPr marL="171450" lvl="0" indent="-171450" hangingPunct="0">
              <a:buFont typeface="Arial" panose="020B0604020202020204" pitchFamily="34" charset="0"/>
              <a:buChar char="•"/>
            </a:pPr>
            <a:r>
              <a:rPr lang="en-US" sz="1000" dirty="0" smtClean="0">
                <a:solidFill>
                  <a:srgbClr val="355C8B"/>
                </a:solidFill>
                <a:latin typeface="Interstate ExtraLight"/>
              </a:rPr>
              <a:t>Can </a:t>
            </a:r>
            <a:r>
              <a:rPr lang="en-US" sz="1000" dirty="0">
                <a:solidFill>
                  <a:srgbClr val="355C8B"/>
                </a:solidFill>
                <a:latin typeface="Interstate ExtraLight"/>
              </a:rPr>
              <a:t>be placed on non-alarmed doors to </a:t>
            </a:r>
            <a:r>
              <a:rPr lang="en-US" sz="1000" b="1" dirty="0">
                <a:solidFill>
                  <a:srgbClr val="355C8B"/>
                </a:solidFill>
                <a:latin typeface="Interstate ExtraLight"/>
              </a:rPr>
              <a:t>alert the</a:t>
            </a:r>
            <a:r>
              <a:rPr lang="en-US" sz="1000" dirty="0">
                <a:solidFill>
                  <a:srgbClr val="355C8B"/>
                </a:solidFill>
                <a:latin typeface="Interstate ExtraLight"/>
              </a:rPr>
              <a:t> </a:t>
            </a:r>
            <a:r>
              <a:rPr lang="en-US" sz="1000" b="1" dirty="0">
                <a:solidFill>
                  <a:srgbClr val="355C8B"/>
                </a:solidFill>
                <a:latin typeface="Interstate ExtraLight"/>
              </a:rPr>
              <a:t>homeowner, but not the police</a:t>
            </a:r>
            <a:r>
              <a:rPr lang="en-US" sz="1000" dirty="0">
                <a:solidFill>
                  <a:srgbClr val="355C8B"/>
                </a:solidFill>
                <a:latin typeface="Interstate ExtraLight"/>
              </a:rPr>
              <a:t>:</a:t>
            </a:r>
            <a:r>
              <a:rPr lang="en-US" sz="1000" b="1" dirty="0">
                <a:solidFill>
                  <a:srgbClr val="355C8B"/>
                </a:solidFill>
                <a:latin typeface="Interstate ExtraLight"/>
              </a:rPr>
              <a:t> </a:t>
            </a:r>
            <a:endParaRPr lang="en-US" sz="1000" dirty="0">
              <a:solidFill>
                <a:srgbClr val="355C8B"/>
              </a:solidFill>
              <a:latin typeface="Interstate ExtraLight"/>
            </a:endParaRPr>
          </a:p>
          <a:p>
            <a:pPr marL="628650" lvl="1" indent="-171450" hangingPunct="0">
              <a:buFont typeface="Arial" panose="020B0604020202020204" pitchFamily="34" charset="0"/>
              <a:buChar char="•"/>
            </a:pPr>
            <a:r>
              <a:rPr lang="en-US" sz="1000" dirty="0">
                <a:solidFill>
                  <a:srgbClr val="355C8B"/>
                </a:solidFill>
                <a:latin typeface="Interstate ExtraLight"/>
              </a:rPr>
              <a:t>For example: safes, gun safes, liquor cabinets, medicine cabinets, etc. </a:t>
            </a:r>
          </a:p>
          <a:p>
            <a:endParaRPr lang="en-US" sz="1000" dirty="0">
              <a:solidFill>
                <a:srgbClr val="355C8B"/>
              </a:solidFill>
              <a:latin typeface="Interstate ExtraLight"/>
            </a:endParaRPr>
          </a:p>
        </p:txBody>
      </p:sp>
      <p:pic>
        <p:nvPicPr>
          <p:cNvPr id="6" name="Picture 2" descr="Door And Window Sensors"/>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839" b="89960" l="10000" r="98980"/>
                    </a14:imgEffect>
                  </a14:imgLayer>
                </a14:imgProps>
              </a:ext>
              <a:ext uri="{28A0092B-C50C-407E-A947-70E740481C1C}">
                <a14:useLocalDpi xmlns:a14="http://schemas.microsoft.com/office/drawing/2010/main" val="0"/>
              </a:ext>
            </a:extLst>
          </a:blip>
          <a:srcRect/>
          <a:stretch>
            <a:fillRect/>
          </a:stretch>
        </p:blipFill>
        <p:spPr bwMode="auto">
          <a:xfrm>
            <a:off x="5148064" y="1556792"/>
            <a:ext cx="3371850" cy="34269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612101" y="1804361"/>
            <a:ext cx="359985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Glass Break Detector</a:t>
            </a:r>
            <a:endParaRPr lang="en-US" sz="2000" dirty="0">
              <a:solidFill>
                <a:srgbClr val="FF0000"/>
              </a:solidFill>
              <a:latin typeface="Interstate ExtraLight"/>
              <a:cs typeface="Interstate ExtraLight"/>
            </a:endParaRPr>
          </a:p>
        </p:txBody>
      </p:sp>
      <p:sp>
        <p:nvSpPr>
          <p:cNvPr id="11" name="Rectangle 3"/>
          <p:cNvSpPr txBox="1">
            <a:spLocks noChangeArrowheads="1"/>
          </p:cNvSpPr>
          <p:nvPr/>
        </p:nvSpPr>
        <p:spPr>
          <a:xfrm>
            <a:off x="539552" y="2247586"/>
            <a:ext cx="4248472" cy="334165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71450" lvl="0" indent="-171450" algn="l" hangingPunct="0">
              <a:buFont typeface="Arial" panose="020B0604020202020204" pitchFamily="34" charset="0"/>
              <a:buChar char="•"/>
            </a:pPr>
            <a:r>
              <a:rPr lang="en-US" sz="1000" b="1" dirty="0" smtClean="0">
                <a:solidFill>
                  <a:srgbClr val="264264"/>
                </a:solidFill>
                <a:latin typeface="Interstate ExtraLight"/>
              </a:rPr>
              <a:t>Pattern </a:t>
            </a:r>
            <a:r>
              <a:rPr lang="en-US" sz="1000" b="1" dirty="0">
                <a:solidFill>
                  <a:srgbClr val="264264"/>
                </a:solidFill>
                <a:latin typeface="Interstate ExtraLight"/>
              </a:rPr>
              <a:t>Recognition Technology™ </a:t>
            </a:r>
            <a:r>
              <a:rPr lang="en-US" sz="1000" dirty="0">
                <a:solidFill>
                  <a:srgbClr val="264264"/>
                </a:solidFill>
                <a:latin typeface="Interstate ExtraLight"/>
              </a:rPr>
              <a:t>prevents false alarms</a:t>
            </a:r>
            <a:r>
              <a:rPr lang="en-US" sz="1000" b="1" dirty="0">
                <a:solidFill>
                  <a:srgbClr val="264264"/>
                </a:solidFill>
                <a:latin typeface="Interstate ExtraLight"/>
              </a:rPr>
              <a:t> </a:t>
            </a:r>
            <a:r>
              <a:rPr lang="en-US" sz="1000" dirty="0">
                <a:solidFill>
                  <a:srgbClr val="264264"/>
                </a:solidFill>
                <a:latin typeface="Interstate ExtraLight"/>
              </a:rPr>
              <a:t>by listening for the sound of hitting glass followed by breaking glass. </a:t>
            </a:r>
            <a:endParaRPr lang="en-US" sz="1000" dirty="0" smtClean="0">
              <a:solidFill>
                <a:srgbClr val="264264"/>
              </a:solidFill>
              <a:latin typeface="Interstate ExtraLight"/>
            </a:endParaRPr>
          </a:p>
          <a:p>
            <a:pPr marL="171450" indent="-171450" algn="l" hangingPunct="0">
              <a:buFont typeface="Arial" panose="020B0604020202020204" pitchFamily="34" charset="0"/>
              <a:buChar char="•"/>
            </a:pPr>
            <a:endParaRPr lang="en-US" sz="1000" dirty="0" smtClean="0">
              <a:solidFill>
                <a:srgbClr val="264264"/>
              </a:solidFill>
              <a:latin typeface="Interstate ExtraLight"/>
              <a:cs typeface="Interstate Bold"/>
            </a:endParaRPr>
          </a:p>
          <a:p>
            <a:pPr marL="171450" indent="-171450" algn="l" hangingPunct="0">
              <a:buFont typeface="Arial" panose="020B0604020202020204" pitchFamily="34" charset="0"/>
              <a:buChar char="•"/>
            </a:pPr>
            <a:r>
              <a:rPr lang="en-US" sz="1000" dirty="0" smtClean="0">
                <a:solidFill>
                  <a:srgbClr val="264264"/>
                </a:solidFill>
                <a:latin typeface="Interstate ExtraLight"/>
                <a:cs typeface="Interstate Bold"/>
              </a:rPr>
              <a:t>Ignores </a:t>
            </a:r>
            <a:r>
              <a:rPr lang="en-US" sz="1000" dirty="0">
                <a:solidFill>
                  <a:srgbClr val="264264"/>
                </a:solidFill>
                <a:latin typeface="Interstate ExtraLight"/>
                <a:cs typeface="Interstate Bold"/>
              </a:rPr>
              <a:t>Most False Alarm Sounds</a:t>
            </a:r>
          </a:p>
          <a:p>
            <a:pPr marL="171450" indent="-171450" algn="l" hangingPunct="0">
              <a:buFont typeface="Arial" panose="020B0604020202020204" pitchFamily="34" charset="0"/>
              <a:buChar char="•"/>
            </a:pPr>
            <a:endParaRPr lang="en-US" sz="1000" dirty="0" smtClean="0">
              <a:solidFill>
                <a:srgbClr val="264264"/>
              </a:solidFill>
              <a:latin typeface="Interstate ExtraLight"/>
              <a:cs typeface="Interstate Bold"/>
            </a:endParaRPr>
          </a:p>
          <a:p>
            <a:pPr marL="171450" indent="-171450" algn="l" hangingPunct="0">
              <a:buFont typeface="Arial" panose="020B0604020202020204" pitchFamily="34" charset="0"/>
              <a:buChar char="•"/>
            </a:pPr>
            <a:r>
              <a:rPr lang="en-US" sz="1000" dirty="0" smtClean="0">
                <a:solidFill>
                  <a:srgbClr val="264264"/>
                </a:solidFill>
                <a:latin typeface="Interstate ExtraLight"/>
                <a:cs typeface="Interstate Bold"/>
              </a:rPr>
              <a:t>360</a:t>
            </a:r>
            <a:r>
              <a:rPr lang="en-US" sz="1000" dirty="0">
                <a:solidFill>
                  <a:srgbClr val="264264"/>
                </a:solidFill>
                <a:latin typeface="Interstate ExtraLight"/>
                <a:cs typeface="Interstate Bold"/>
              </a:rPr>
              <a:t>° </a:t>
            </a:r>
            <a:r>
              <a:rPr lang="en-US" sz="1000" dirty="0" smtClean="0">
                <a:solidFill>
                  <a:srgbClr val="264264"/>
                </a:solidFill>
                <a:latin typeface="Interstate ExtraLight"/>
                <a:cs typeface="Interstate Bold"/>
              </a:rPr>
              <a:t>Coverage</a:t>
            </a:r>
            <a:endParaRPr lang="en-US" sz="1000" dirty="0">
              <a:solidFill>
                <a:srgbClr val="264264"/>
              </a:solidFill>
              <a:latin typeface="Interstate ExtraLight"/>
            </a:endParaRPr>
          </a:p>
          <a:p>
            <a:pPr marL="171450" lvl="0" indent="-171450" algn="l" hangingPunct="0">
              <a:buFont typeface="Arial" panose="020B0604020202020204" pitchFamily="34" charset="0"/>
              <a:buChar char="•"/>
            </a:pPr>
            <a:endParaRPr lang="en-US" sz="1000" dirty="0" smtClean="0">
              <a:solidFill>
                <a:srgbClr val="264264"/>
              </a:solidFill>
              <a:latin typeface="Interstate ExtraLight"/>
            </a:endParaRPr>
          </a:p>
          <a:p>
            <a:pPr marL="171450" lvl="0" indent="-171450" algn="l" hangingPunct="0">
              <a:buFont typeface="Arial" panose="020B0604020202020204" pitchFamily="34" charset="0"/>
              <a:buChar char="•"/>
            </a:pPr>
            <a:r>
              <a:rPr lang="en-US" sz="1000" dirty="0" smtClean="0">
                <a:solidFill>
                  <a:srgbClr val="264264"/>
                </a:solidFill>
                <a:latin typeface="Interstate ExtraLight"/>
              </a:rPr>
              <a:t>Effective </a:t>
            </a:r>
            <a:r>
              <a:rPr lang="en-US" sz="1000" dirty="0">
                <a:solidFill>
                  <a:srgbClr val="264264"/>
                </a:solidFill>
                <a:latin typeface="Interstate ExtraLight"/>
              </a:rPr>
              <a:t>range of </a:t>
            </a:r>
            <a:r>
              <a:rPr lang="en-US" sz="1000" b="1" dirty="0">
                <a:solidFill>
                  <a:srgbClr val="264264"/>
                </a:solidFill>
                <a:latin typeface="Interstate ExtraLight"/>
              </a:rPr>
              <a:t>20 feet from the </a:t>
            </a:r>
            <a:r>
              <a:rPr lang="en-US" sz="1000" b="1" dirty="0" smtClean="0">
                <a:solidFill>
                  <a:srgbClr val="264264"/>
                </a:solidFill>
                <a:latin typeface="Interstate ExtraLight"/>
              </a:rPr>
              <a:t>detector</a:t>
            </a:r>
            <a:r>
              <a:rPr lang="en-US" sz="1000" dirty="0" smtClean="0">
                <a:solidFill>
                  <a:srgbClr val="264264"/>
                </a:solidFill>
                <a:latin typeface="Interstate ExtraLight"/>
              </a:rPr>
              <a:t>.</a:t>
            </a:r>
          </a:p>
          <a:p>
            <a:pPr marL="171450" lvl="0" indent="-171450" algn="l" hangingPunct="0">
              <a:buFont typeface="Arial" panose="020B0604020202020204" pitchFamily="34" charset="0"/>
              <a:buChar char="•"/>
            </a:pPr>
            <a:endParaRPr lang="en-US" sz="1000" dirty="0" smtClean="0">
              <a:solidFill>
                <a:srgbClr val="264264"/>
              </a:solidFill>
              <a:latin typeface="Interstate ExtraLight"/>
            </a:endParaRPr>
          </a:p>
          <a:p>
            <a:pPr marL="171450" lvl="0" indent="-171450" algn="l" hangingPunct="0">
              <a:buFont typeface="Arial" panose="020B0604020202020204" pitchFamily="34" charset="0"/>
              <a:buChar char="•"/>
            </a:pPr>
            <a:r>
              <a:rPr lang="en-US" sz="1000" dirty="0" smtClean="0">
                <a:solidFill>
                  <a:srgbClr val="264264"/>
                </a:solidFill>
                <a:latin typeface="Interstate ExtraLight"/>
              </a:rPr>
              <a:t>Can </a:t>
            </a:r>
            <a:r>
              <a:rPr lang="en-US" sz="1000" dirty="0">
                <a:solidFill>
                  <a:srgbClr val="264264"/>
                </a:solidFill>
                <a:latin typeface="Interstate ExtraLight"/>
              </a:rPr>
              <a:t>mount on wall opposite windows or ceiling using tape or screws. </a:t>
            </a:r>
            <a:endParaRPr lang="en-US" sz="1000" dirty="0" smtClean="0">
              <a:solidFill>
                <a:srgbClr val="264264"/>
              </a:solidFill>
              <a:latin typeface="Interstate ExtraLight"/>
            </a:endParaRPr>
          </a:p>
          <a:p>
            <a:pPr marL="171450" lvl="0" indent="-171450" algn="l" hangingPunct="0">
              <a:buFont typeface="Arial" panose="020B0604020202020204" pitchFamily="34" charset="0"/>
              <a:buChar char="•"/>
            </a:pPr>
            <a:endParaRPr lang="en-US" sz="1000" dirty="0">
              <a:solidFill>
                <a:srgbClr val="264264"/>
              </a:solidFill>
              <a:latin typeface="Interstate ExtraLight"/>
            </a:endParaRPr>
          </a:p>
          <a:p>
            <a:pPr marL="171450" lvl="0" indent="-171450" algn="l" hangingPunct="0">
              <a:buFont typeface="Arial" panose="020B0604020202020204" pitchFamily="34" charset="0"/>
              <a:buChar char="•"/>
            </a:pPr>
            <a:r>
              <a:rPr lang="en-US" sz="1000" dirty="0" smtClean="0">
                <a:solidFill>
                  <a:srgbClr val="264264"/>
                </a:solidFill>
                <a:latin typeface="Interstate ExtraLight"/>
              </a:rPr>
              <a:t>Reduced </a:t>
            </a:r>
            <a:r>
              <a:rPr lang="en-US" sz="1000" dirty="0">
                <a:solidFill>
                  <a:srgbClr val="264264"/>
                </a:solidFill>
                <a:latin typeface="Interstate ExtraLight"/>
              </a:rPr>
              <a:t>effectiveness by curtains, blinds and shutters. </a:t>
            </a:r>
          </a:p>
          <a:p>
            <a:pPr marL="171450" indent="-171450" algn="l">
              <a:buFont typeface="Arial" panose="020B0604020202020204" pitchFamily="34" charset="0"/>
              <a:buChar char="•"/>
            </a:pPr>
            <a:endParaRPr lang="en-US" sz="1000" dirty="0">
              <a:solidFill>
                <a:srgbClr val="264264"/>
              </a:solidFill>
              <a:latin typeface="Interstate ExtraLight"/>
            </a:endParaRPr>
          </a:p>
          <a:p>
            <a:pPr marL="171450" lvl="0" indent="-171450" algn="l" hangingPunct="0">
              <a:buFont typeface="Arial" panose="020B0604020202020204" pitchFamily="34" charset="0"/>
              <a:buChar char="•"/>
            </a:pPr>
            <a:r>
              <a:rPr lang="en-US" sz="1000" dirty="0">
                <a:solidFill>
                  <a:srgbClr val="264264"/>
                </a:solidFill>
                <a:latin typeface="Interstate ExtraLight"/>
              </a:rPr>
              <a:t>Great for rooms with </a:t>
            </a:r>
            <a:r>
              <a:rPr lang="en-US" sz="1000" b="1" dirty="0">
                <a:solidFill>
                  <a:srgbClr val="264264"/>
                </a:solidFill>
                <a:latin typeface="Interstate ExtraLight"/>
              </a:rPr>
              <a:t>three or more windows</a:t>
            </a:r>
            <a:r>
              <a:rPr lang="en-US" sz="1000" dirty="0">
                <a:solidFill>
                  <a:srgbClr val="264264"/>
                </a:solidFill>
                <a:latin typeface="Interstate ExtraLight"/>
              </a:rPr>
              <a:t> or </a:t>
            </a:r>
            <a:r>
              <a:rPr lang="en-US" sz="1000" b="1" dirty="0">
                <a:solidFill>
                  <a:srgbClr val="264264"/>
                </a:solidFill>
                <a:latin typeface="Interstate ExtraLight"/>
              </a:rPr>
              <a:t>fixed</a:t>
            </a:r>
            <a:r>
              <a:rPr lang="en-US" sz="1000" dirty="0">
                <a:solidFill>
                  <a:srgbClr val="264264"/>
                </a:solidFill>
                <a:latin typeface="Interstate ExtraLight"/>
              </a:rPr>
              <a:t> </a:t>
            </a:r>
            <a:r>
              <a:rPr lang="en-US" sz="1000" b="1" dirty="0">
                <a:solidFill>
                  <a:srgbClr val="264264"/>
                </a:solidFill>
                <a:latin typeface="Interstate ExtraLight"/>
              </a:rPr>
              <a:t>windows that do not open</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pPr marL="171450" indent="-171450" algn="l">
              <a:buFont typeface="Arial" panose="020B0604020202020204" pitchFamily="34" charset="0"/>
              <a:buChar char="•"/>
            </a:pPr>
            <a:endParaRPr lang="en-US" sz="1000" dirty="0">
              <a:solidFill>
                <a:srgbClr val="264264"/>
              </a:solidFill>
              <a:latin typeface="Interstate ExtraLight"/>
            </a:endParaRPr>
          </a:p>
          <a:p>
            <a:pPr marL="171450" lvl="0" indent="-171450" algn="l" hangingPunct="0">
              <a:buFont typeface="Arial" panose="020B0604020202020204" pitchFamily="34" charset="0"/>
              <a:buChar char="•"/>
            </a:pPr>
            <a:r>
              <a:rPr lang="en-US" sz="1000" b="1" dirty="0">
                <a:solidFill>
                  <a:srgbClr val="264264"/>
                </a:solidFill>
                <a:latin typeface="Interstate ExtraLight"/>
              </a:rPr>
              <a:t>Lithium “camera” batteries </a:t>
            </a:r>
            <a:r>
              <a:rPr lang="en-US" sz="1000" dirty="0">
                <a:solidFill>
                  <a:srgbClr val="264264"/>
                </a:solidFill>
                <a:latin typeface="Interstate ExtraLight"/>
              </a:rPr>
              <a:t>(CR123A) last 5-7 years.</a:t>
            </a:r>
            <a:r>
              <a:rPr lang="en-US" sz="1000" b="1" dirty="0">
                <a:solidFill>
                  <a:srgbClr val="264264"/>
                </a:solidFill>
                <a:latin typeface="Interstate ExtraLight"/>
              </a:rPr>
              <a:t> </a:t>
            </a:r>
            <a:endParaRPr lang="en-US" sz="1000" dirty="0">
              <a:solidFill>
                <a:srgbClr val="264264"/>
              </a:solidFill>
              <a:latin typeface="Interstate ExtraLight"/>
            </a:endParaRPr>
          </a:p>
          <a:p>
            <a:pPr marL="171450" indent="-171450" algn="l">
              <a:buFont typeface="Arial" panose="020B0604020202020204" pitchFamily="34" charset="0"/>
              <a:buChar char="•"/>
            </a:pPr>
            <a:endParaRPr lang="en-US" sz="1000" dirty="0">
              <a:solidFill>
                <a:srgbClr val="264264"/>
              </a:solidFill>
              <a:latin typeface="Interstate ExtraLight"/>
            </a:endParaRPr>
          </a:p>
          <a:p>
            <a:pPr marL="171450" indent="-171450" algn="l">
              <a:lnSpc>
                <a:spcPct val="140000"/>
              </a:lnSpc>
              <a:buFont typeface="Arial" panose="020B0604020202020204" pitchFamily="34" charset="0"/>
              <a:buChar char="•"/>
            </a:pPr>
            <a:endParaRPr lang="en-US" sz="1000" dirty="0">
              <a:solidFill>
                <a:srgbClr val="264264"/>
              </a:solidFill>
              <a:latin typeface="Interstate ExtraLight"/>
              <a:cs typeface="Interstate Bold"/>
            </a:endParaRPr>
          </a:p>
          <a:p>
            <a:pPr marL="171450" indent="-171450" algn="l">
              <a:buFont typeface="Arial" panose="020B0604020202020204" pitchFamily="34" charset="0"/>
              <a:buChar char="•"/>
            </a:pPr>
            <a:endParaRPr lang="en-US" sz="1000" dirty="0">
              <a:solidFill>
                <a:srgbClr val="264264"/>
              </a:solidFill>
              <a:latin typeface="Interstate ExtraLight"/>
              <a:cs typeface="Times New Roman" pitchFamily="18" charset="0"/>
            </a:endParaRPr>
          </a:p>
        </p:txBody>
      </p:sp>
      <p:pic>
        <p:nvPicPr>
          <p:cNvPr id="12" name="Picture 11" descr="glass-break-detector.ps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88024" y="2204864"/>
            <a:ext cx="3495957" cy="2789774"/>
          </a:xfrm>
          <a:prstGeom prst="rect">
            <a:avLst/>
          </a:prstGeom>
        </p:spPr>
      </p:pic>
    </p:spTree>
    <p:custDataLst>
      <p:tags r:id="rId1"/>
    </p:custDataLst>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4109" y="1948377"/>
            <a:ext cx="4968011"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Overhead Garage Door Sensor</a:t>
            </a:r>
            <a:endParaRPr lang="en-US" sz="2000" dirty="0">
              <a:solidFill>
                <a:srgbClr val="FF0000"/>
              </a:solidFill>
              <a:latin typeface="Interstate ExtraLight"/>
              <a:cs typeface="Interstate ExtraLight"/>
            </a:endParaRPr>
          </a:p>
        </p:txBody>
      </p:sp>
      <p:sp>
        <p:nvSpPr>
          <p:cNvPr id="5" name="Rectangle 3"/>
          <p:cNvSpPr txBox="1">
            <a:spLocks noChangeArrowheads="1"/>
          </p:cNvSpPr>
          <p:nvPr/>
        </p:nvSpPr>
        <p:spPr>
          <a:xfrm>
            <a:off x="776055" y="2348880"/>
            <a:ext cx="3723937" cy="194421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71450" indent="-171450" algn="l">
              <a:lnSpc>
                <a:spcPct val="140000"/>
              </a:lnSpc>
              <a:buFont typeface="Arial" panose="020B0604020202020204" pitchFamily="34" charset="0"/>
              <a:buChar char="•"/>
            </a:pPr>
            <a:r>
              <a:rPr lang="en-US" sz="1000" dirty="0" smtClean="0">
                <a:solidFill>
                  <a:srgbClr val="264264"/>
                </a:solidFill>
                <a:latin typeface="Interstate Bold"/>
                <a:cs typeface="Interstate Bold"/>
              </a:rPr>
              <a:t>Mounts on a garage roll up door</a:t>
            </a:r>
          </a:p>
          <a:p>
            <a:pPr marL="171450" indent="-171450" algn="l">
              <a:lnSpc>
                <a:spcPct val="140000"/>
              </a:lnSpc>
              <a:buFont typeface="Arial" panose="020B0604020202020204" pitchFamily="34" charset="0"/>
              <a:buChar char="•"/>
            </a:pPr>
            <a:r>
              <a:rPr lang="en-US" sz="1000" dirty="0" smtClean="0">
                <a:solidFill>
                  <a:srgbClr val="264264"/>
                </a:solidFill>
                <a:latin typeface="Interstate Bold"/>
                <a:cs typeface="Interstate Bold"/>
              </a:rPr>
              <a:t>Coin cell battery</a:t>
            </a:r>
          </a:p>
          <a:p>
            <a:pPr marL="171450" indent="-171450" algn="l">
              <a:lnSpc>
                <a:spcPct val="140000"/>
              </a:lnSpc>
              <a:buFont typeface="Arial" panose="020B0604020202020204" pitchFamily="34" charset="0"/>
              <a:buChar char="•"/>
            </a:pPr>
            <a:r>
              <a:rPr lang="en-US" sz="1000" b="1" dirty="0" smtClean="0">
                <a:solidFill>
                  <a:srgbClr val="264264"/>
                </a:solidFill>
                <a:latin typeface="Interstate ExtraLight"/>
              </a:rPr>
              <a:t>Mechanical </a:t>
            </a:r>
            <a:r>
              <a:rPr lang="en-US" sz="1000" b="1" dirty="0">
                <a:solidFill>
                  <a:srgbClr val="264264"/>
                </a:solidFill>
                <a:latin typeface="Interstate ExtraLight"/>
              </a:rPr>
              <a:t>“tilt” switch </a:t>
            </a:r>
            <a:r>
              <a:rPr lang="en-US" sz="1000" dirty="0">
                <a:solidFill>
                  <a:srgbClr val="264264"/>
                </a:solidFill>
                <a:latin typeface="Interstate ExtraLight"/>
              </a:rPr>
              <a:t>detects when a garage </a:t>
            </a:r>
            <a:r>
              <a:rPr lang="en-US" sz="1000" dirty="0" smtClean="0">
                <a:solidFill>
                  <a:srgbClr val="264264"/>
                </a:solidFill>
                <a:latin typeface="Interstate ExtraLight"/>
              </a:rPr>
              <a:t>opens.</a:t>
            </a:r>
            <a:endParaRPr lang="en-US" sz="1000" b="1" dirty="0" smtClean="0">
              <a:solidFill>
                <a:srgbClr val="264264"/>
              </a:solidFill>
              <a:latin typeface="Interstate ExtraLight"/>
            </a:endParaRPr>
          </a:p>
          <a:p>
            <a:pPr marL="628650" lvl="1" indent="-171450" algn="l">
              <a:lnSpc>
                <a:spcPct val="140000"/>
              </a:lnSpc>
              <a:buFont typeface="Arial" panose="020B0604020202020204" pitchFamily="34" charset="0"/>
              <a:buChar char="•"/>
            </a:pPr>
            <a:r>
              <a:rPr lang="en-US" sz="600" b="1" dirty="0" smtClean="0">
                <a:solidFill>
                  <a:srgbClr val="264264"/>
                </a:solidFill>
                <a:latin typeface="Interstate ExtraLight"/>
              </a:rPr>
              <a:t>Triggers </a:t>
            </a:r>
            <a:r>
              <a:rPr lang="en-US" sz="600" b="1" dirty="0">
                <a:solidFill>
                  <a:srgbClr val="264264"/>
                </a:solidFill>
                <a:latin typeface="Interstate ExtraLight"/>
              </a:rPr>
              <a:t>at a 45º angle</a:t>
            </a:r>
            <a:r>
              <a:rPr lang="en-US" sz="600" dirty="0">
                <a:solidFill>
                  <a:srgbClr val="264264"/>
                </a:solidFill>
                <a:latin typeface="Interstate ExtraLight"/>
              </a:rPr>
              <a:t>.</a:t>
            </a:r>
            <a:r>
              <a:rPr lang="en-US" sz="600" b="1" dirty="0">
                <a:solidFill>
                  <a:srgbClr val="264264"/>
                </a:solidFill>
                <a:latin typeface="Interstate ExtraLight"/>
              </a:rPr>
              <a:t> </a:t>
            </a:r>
            <a:endParaRPr lang="en-US" sz="600" dirty="0">
              <a:solidFill>
                <a:srgbClr val="264264"/>
              </a:solidFill>
              <a:latin typeface="Interstate ExtraLight"/>
            </a:endParaRPr>
          </a:p>
          <a:p>
            <a:pPr marL="171450" indent="-171450" algn="l">
              <a:lnSpc>
                <a:spcPct val="140000"/>
              </a:lnSpc>
              <a:buFont typeface="Arial" panose="020B0604020202020204" pitchFamily="34" charset="0"/>
              <a:buChar char="•"/>
            </a:pPr>
            <a:r>
              <a:rPr lang="en-US" sz="1000" dirty="0" smtClean="0">
                <a:solidFill>
                  <a:srgbClr val="264264"/>
                </a:solidFill>
                <a:latin typeface="Interstate Bold"/>
                <a:cs typeface="Interstate Bold"/>
              </a:rPr>
              <a:t>Built-in </a:t>
            </a:r>
            <a:r>
              <a:rPr lang="en-US" sz="1000" dirty="0">
                <a:solidFill>
                  <a:srgbClr val="264264"/>
                </a:solidFill>
                <a:latin typeface="Interstate Bold"/>
                <a:cs typeface="Interstate Bold"/>
              </a:rPr>
              <a:t>Tamper </a:t>
            </a:r>
            <a:r>
              <a:rPr lang="en-US" sz="1000" dirty="0" smtClean="0">
                <a:solidFill>
                  <a:srgbClr val="264264"/>
                </a:solidFill>
                <a:latin typeface="Interstate Bold"/>
                <a:cs typeface="Interstate Bold"/>
              </a:rPr>
              <a:t>Switch</a:t>
            </a:r>
          </a:p>
          <a:p>
            <a:pPr marL="171450" lvl="0" indent="-171450" algn="l">
              <a:lnSpc>
                <a:spcPct val="140000"/>
              </a:lnSpc>
              <a:buFont typeface="Arial" panose="020B0604020202020204" pitchFamily="34" charset="0"/>
              <a:buChar char="•"/>
            </a:pPr>
            <a:r>
              <a:rPr lang="en-US" sz="1000" dirty="0">
                <a:solidFill>
                  <a:srgbClr val="264264"/>
                </a:solidFill>
                <a:latin typeface="Interstate ExtraLight"/>
              </a:rPr>
              <a:t>Recommended to have </a:t>
            </a:r>
            <a:r>
              <a:rPr lang="en-US" sz="1000" b="1" dirty="0">
                <a:solidFill>
                  <a:srgbClr val="264264"/>
                </a:solidFill>
                <a:latin typeface="Interstate ExtraLight"/>
              </a:rPr>
              <a:t>alternative method of disarming</a:t>
            </a:r>
            <a:r>
              <a:rPr lang="en-US" sz="1000" dirty="0">
                <a:solidFill>
                  <a:srgbClr val="264264"/>
                </a:solidFill>
                <a:latin typeface="Interstate ExtraLight"/>
              </a:rPr>
              <a:t> such as Keychain Remote, SmartConnect, or Mini Pinpad. </a:t>
            </a:r>
          </a:p>
          <a:p>
            <a:pPr marL="171450" indent="-171450" algn="l">
              <a:lnSpc>
                <a:spcPct val="140000"/>
              </a:lnSpc>
              <a:buFont typeface="Arial" panose="020B0604020202020204" pitchFamily="34" charset="0"/>
              <a:buChar char="•"/>
            </a:pPr>
            <a:endParaRPr lang="en-US" sz="1000" dirty="0">
              <a:solidFill>
                <a:srgbClr val="264264"/>
              </a:solidFill>
              <a:latin typeface="Interstate Bold"/>
              <a:cs typeface="Interstate Bold"/>
            </a:endParaRPr>
          </a:p>
          <a:p>
            <a:pPr marL="171450" indent="-171450" algn="l">
              <a:buFont typeface="Arial" panose="020B0604020202020204" pitchFamily="34" charset="0"/>
              <a:buChar char="•"/>
            </a:pPr>
            <a:endParaRPr lang="en-US" sz="1000" dirty="0">
              <a:solidFill>
                <a:srgbClr val="264264"/>
              </a:solidFill>
              <a:latin typeface="Times New Roman" pitchFamily="18" charset="0"/>
              <a:cs typeface="Times New Roman" pitchFamily="18" charset="0"/>
            </a:endParaRPr>
          </a:p>
        </p:txBody>
      </p:sp>
      <p:pic>
        <p:nvPicPr>
          <p:cNvPr id="6" name="Picture 2" descr="Garge Door Senso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88024" y="1844824"/>
            <a:ext cx="3179279" cy="316656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68084" y="1484784"/>
            <a:ext cx="7623629" cy="400503"/>
          </a:xfrm>
          <a:prstGeom prst="rect">
            <a:avLst/>
          </a:prstGeom>
        </p:spPr>
        <p:txBody>
          <a:bodyP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0E66A5"/>
                </a:solidFill>
                <a:latin typeface="Interstate ExtraLight"/>
                <a:cs typeface="Interstate ExtraLight"/>
              </a:rPr>
              <a:t>The Interior </a:t>
            </a:r>
            <a:endParaRPr lang="en-US" sz="2000" dirty="0">
              <a:solidFill>
                <a:srgbClr val="0E66A5"/>
              </a:solidFill>
              <a:latin typeface="Interstate ExtraLight"/>
              <a:cs typeface="Interstate ExtraLight"/>
            </a:endParaRPr>
          </a:p>
        </p:txBody>
      </p:sp>
      <p:sp>
        <p:nvSpPr>
          <p:cNvPr id="5" name="TextBox 4"/>
          <p:cNvSpPr txBox="1"/>
          <p:nvPr/>
        </p:nvSpPr>
        <p:spPr>
          <a:xfrm>
            <a:off x="539552" y="1916832"/>
            <a:ext cx="7955599" cy="861774"/>
          </a:xfrm>
          <a:prstGeom prst="rect">
            <a:avLst/>
          </a:prstGeom>
          <a:noFill/>
        </p:spPr>
        <p:txBody>
          <a:bodyPr wrap="square" rtlCol="0">
            <a:spAutoFit/>
          </a:bodyPr>
          <a:lstStyle/>
          <a:p>
            <a:r>
              <a:rPr lang="en-US" sz="1000" dirty="0" smtClean="0">
                <a:solidFill>
                  <a:srgbClr val="EA1C24"/>
                </a:solidFill>
                <a:latin typeface="Interstate Bold"/>
                <a:cs typeface="Interstate Bold"/>
              </a:rPr>
              <a:t>The interior of the house or building is the inner most part of the perimeter. It is very important that the customer has interior protection (if possible). Protect America provides interior protection in the form of:</a:t>
            </a:r>
          </a:p>
          <a:p>
            <a:endParaRPr lang="en-US" sz="1000" dirty="0">
              <a:solidFill>
                <a:srgbClr val="EA1C24"/>
              </a:solidFill>
              <a:latin typeface="Interstate Bold"/>
              <a:cs typeface="Interstate Bold"/>
            </a:endParaRPr>
          </a:p>
          <a:p>
            <a:endParaRPr lang="en-US" sz="1000" dirty="0" smtClean="0">
              <a:solidFill>
                <a:srgbClr val="EA1C24"/>
              </a:solidFill>
              <a:latin typeface="Interstate Bold"/>
              <a:cs typeface="Interstate Bold"/>
            </a:endParaRPr>
          </a:p>
          <a:p>
            <a:pPr marL="285750" indent="-285750">
              <a:buFont typeface="Arial" pitchFamily="34" charset="0"/>
              <a:buChar char="•"/>
            </a:pPr>
            <a:r>
              <a:rPr lang="en-US" sz="1000" dirty="0" smtClean="0">
                <a:solidFill>
                  <a:srgbClr val="264264"/>
                </a:solidFill>
                <a:latin typeface="Interstate Bold"/>
                <a:cs typeface="Interstate Bold"/>
              </a:rPr>
              <a:t>Passive Infrared (PIR) Motion Detectors</a:t>
            </a:r>
          </a:p>
        </p:txBody>
      </p:sp>
      <p:pic>
        <p:nvPicPr>
          <p:cNvPr id="6" name="Picture 2" descr="Motion Detecto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6827" b="89960" l="9920" r="96783"/>
                    </a14:imgEffect>
                  </a14:imgLayer>
                </a14:imgProps>
              </a:ext>
              <a:ext uri="{28A0092B-C50C-407E-A947-70E740481C1C}">
                <a14:useLocalDpi xmlns:a14="http://schemas.microsoft.com/office/drawing/2010/main" val="0"/>
              </a:ext>
            </a:extLst>
          </a:blip>
          <a:srcRect/>
          <a:stretch>
            <a:fillRect/>
          </a:stretch>
        </p:blipFill>
        <p:spPr bwMode="auto">
          <a:xfrm>
            <a:off x="4517351" y="1916832"/>
            <a:ext cx="2815440" cy="38957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07738" y="1630710"/>
            <a:ext cx="6068518" cy="603249"/>
          </a:xfrm>
        </p:spPr>
        <p:txBody>
          <a:bodyPr>
            <a:normAutofit/>
          </a:bodyPr>
          <a:lstStyle/>
          <a:p>
            <a:r>
              <a:rPr lang="en-US" sz="2000" dirty="0">
                <a:solidFill>
                  <a:srgbClr val="FF0000"/>
                </a:solidFill>
                <a:latin typeface="Interstate ExtraLight"/>
              </a:rPr>
              <a:t>Motion </a:t>
            </a:r>
            <a:r>
              <a:rPr lang="en-US" sz="2000" dirty="0" smtClean="0">
                <a:solidFill>
                  <a:srgbClr val="FF0000"/>
                </a:solidFill>
                <a:latin typeface="Interstate ExtraLight"/>
              </a:rPr>
              <a:t>Detector for Interior Protection</a:t>
            </a:r>
            <a:endParaRPr lang="en-US" sz="2000" dirty="0">
              <a:solidFill>
                <a:srgbClr val="FF0000"/>
              </a:solidFill>
              <a:latin typeface="Interstate ExtraLight"/>
            </a:endParaRPr>
          </a:p>
        </p:txBody>
      </p:sp>
      <p:sp>
        <p:nvSpPr>
          <p:cNvPr id="5" name="Text Placeholder 3"/>
          <p:cNvSpPr>
            <a:spLocks noGrp="1"/>
          </p:cNvSpPr>
          <p:nvPr>
            <p:ph type="body" sz="half" idx="2"/>
          </p:nvPr>
        </p:nvSpPr>
        <p:spPr>
          <a:xfrm>
            <a:off x="807739" y="2240310"/>
            <a:ext cx="3404221" cy="2819400"/>
          </a:xfrm>
        </p:spPr>
        <p:txBody>
          <a:bodyPr/>
          <a:lstStyle/>
          <a:p>
            <a:pPr marL="171450" lvl="0" indent="-171450" hangingPunct="0">
              <a:buFont typeface="Arial" panose="020B0604020202020204" pitchFamily="34" charset="0"/>
              <a:buChar char="•"/>
            </a:pPr>
            <a:r>
              <a:rPr lang="en-US" sz="1000" dirty="0">
                <a:solidFill>
                  <a:srgbClr val="264264"/>
                </a:solidFill>
                <a:latin typeface="Interstate ExtraLight"/>
              </a:rPr>
              <a:t>Effective range of </a:t>
            </a:r>
            <a:r>
              <a:rPr lang="en-US" sz="1000" b="1" dirty="0" smtClean="0">
                <a:solidFill>
                  <a:srgbClr val="264264"/>
                </a:solidFill>
                <a:latin typeface="Interstate ExtraLight"/>
              </a:rPr>
              <a:t>25 feet out </a:t>
            </a:r>
            <a:r>
              <a:rPr lang="en-US" sz="1000" b="1" dirty="0">
                <a:solidFill>
                  <a:srgbClr val="264264"/>
                </a:solidFill>
                <a:latin typeface="Interstate ExtraLight"/>
              </a:rPr>
              <a:t>&amp; at a 90º angle</a:t>
            </a:r>
            <a:r>
              <a:rPr lang="en-US" sz="1000" dirty="0">
                <a:solidFill>
                  <a:srgbClr val="264264"/>
                </a:solidFill>
                <a:latin typeface="Interstate ExtraLight"/>
              </a:rPr>
              <a:t>. </a:t>
            </a:r>
          </a:p>
          <a:p>
            <a:pPr marL="171450" indent="-171450">
              <a:buFont typeface="Arial" panose="020B0604020202020204" pitchFamily="34" charset="0"/>
              <a:buChar char="•"/>
            </a:pPr>
            <a:endParaRPr lang="en-US" sz="1000" dirty="0">
              <a:solidFill>
                <a:srgbClr val="264264"/>
              </a:solidFill>
              <a:latin typeface="Interstate ExtraLight"/>
            </a:endParaRPr>
          </a:p>
          <a:p>
            <a:pPr marL="171450" lvl="0" indent="-171450" hangingPunct="0">
              <a:buFont typeface="Arial" panose="020B0604020202020204" pitchFamily="34" charset="0"/>
              <a:buChar char="•"/>
            </a:pPr>
            <a:r>
              <a:rPr lang="en-US" sz="1000" dirty="0">
                <a:solidFill>
                  <a:srgbClr val="264264"/>
                </a:solidFill>
                <a:latin typeface="Interstate ExtraLight"/>
              </a:rPr>
              <a:t>Infrared technology detects both </a:t>
            </a:r>
            <a:r>
              <a:rPr lang="en-US" sz="1000" b="1" dirty="0">
                <a:solidFill>
                  <a:srgbClr val="264264"/>
                </a:solidFill>
                <a:latin typeface="Interstate ExtraLight"/>
              </a:rPr>
              <a:t>body heat and</a:t>
            </a:r>
            <a:r>
              <a:rPr lang="en-US" sz="1000" dirty="0">
                <a:solidFill>
                  <a:srgbClr val="264264"/>
                </a:solidFill>
                <a:latin typeface="Interstate ExtraLight"/>
              </a:rPr>
              <a:t> </a:t>
            </a:r>
            <a:r>
              <a:rPr lang="en-US" sz="1000" b="1" dirty="0">
                <a:solidFill>
                  <a:srgbClr val="264264"/>
                </a:solidFill>
                <a:latin typeface="Interstate ExtraLight"/>
              </a:rPr>
              <a:t>movement</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pPr marL="171450" indent="-171450">
              <a:buFont typeface="Arial" panose="020B0604020202020204" pitchFamily="34" charset="0"/>
              <a:buChar char="•"/>
            </a:pPr>
            <a:endParaRPr lang="en-US" sz="1000" dirty="0">
              <a:solidFill>
                <a:srgbClr val="264264"/>
              </a:solidFill>
              <a:latin typeface="Interstate ExtraLight"/>
            </a:endParaRPr>
          </a:p>
          <a:p>
            <a:pPr marL="171450" lvl="0" indent="-171450" hangingPunct="0">
              <a:buFont typeface="Arial" panose="020B0604020202020204" pitchFamily="34" charset="0"/>
              <a:buChar char="•"/>
            </a:pPr>
            <a:r>
              <a:rPr lang="en-US" sz="1000" b="1" dirty="0">
                <a:solidFill>
                  <a:srgbClr val="264264"/>
                </a:solidFill>
                <a:latin typeface="Interstate ExtraLight"/>
              </a:rPr>
              <a:t>Pet friendly </a:t>
            </a:r>
            <a:r>
              <a:rPr lang="en-US" sz="1000" dirty="0">
                <a:solidFill>
                  <a:srgbClr val="264264"/>
                </a:solidFill>
                <a:latin typeface="Interstate ExtraLight"/>
              </a:rPr>
              <a:t>up to </a:t>
            </a:r>
            <a:r>
              <a:rPr lang="en-US" sz="1000" dirty="0" smtClean="0">
                <a:solidFill>
                  <a:srgbClr val="264264"/>
                </a:solidFill>
                <a:latin typeface="Interstate ExtraLight"/>
              </a:rPr>
              <a:t>40lbs.</a:t>
            </a:r>
            <a:r>
              <a:rPr lang="en-US" sz="1000" b="1" dirty="0" smtClean="0">
                <a:solidFill>
                  <a:srgbClr val="264264"/>
                </a:solidFill>
                <a:latin typeface="Interstate ExtraLight"/>
              </a:rPr>
              <a:t> </a:t>
            </a:r>
            <a:endParaRPr lang="en-US" sz="1000" dirty="0">
              <a:solidFill>
                <a:srgbClr val="264264"/>
              </a:solidFill>
              <a:latin typeface="Interstate ExtraLight"/>
            </a:endParaRPr>
          </a:p>
          <a:p>
            <a:pPr marL="171450" indent="-171450">
              <a:buFont typeface="Arial" panose="020B0604020202020204" pitchFamily="34" charset="0"/>
              <a:buChar char="•"/>
            </a:pPr>
            <a:endParaRPr lang="en-US" sz="1000" dirty="0">
              <a:solidFill>
                <a:srgbClr val="264264"/>
              </a:solidFill>
              <a:latin typeface="Interstate ExtraLight"/>
            </a:endParaRPr>
          </a:p>
          <a:p>
            <a:pPr marL="171450" lvl="0" indent="-171450" hangingPunct="0">
              <a:buFont typeface="Arial" panose="020B0604020202020204" pitchFamily="34" charset="0"/>
              <a:buChar char="•"/>
            </a:pPr>
            <a:r>
              <a:rPr lang="en-US" sz="1000" b="1" dirty="0">
                <a:solidFill>
                  <a:srgbClr val="264264"/>
                </a:solidFill>
                <a:latin typeface="Interstate ExtraLight"/>
              </a:rPr>
              <a:t>Lithium </a:t>
            </a:r>
            <a:r>
              <a:rPr lang="en-US" sz="1000" b="1" dirty="0" smtClean="0">
                <a:solidFill>
                  <a:srgbClr val="264264"/>
                </a:solidFill>
                <a:latin typeface="Interstate ExtraLight"/>
              </a:rPr>
              <a:t>battery </a:t>
            </a:r>
            <a:r>
              <a:rPr lang="en-US" sz="1000" dirty="0">
                <a:solidFill>
                  <a:srgbClr val="264264"/>
                </a:solidFill>
                <a:latin typeface="Interstate ExtraLight"/>
              </a:rPr>
              <a:t>lasts up to 6-8 years (CR123A).</a:t>
            </a:r>
            <a:r>
              <a:rPr lang="en-US" sz="1000" b="1" dirty="0">
                <a:solidFill>
                  <a:srgbClr val="264264"/>
                </a:solidFill>
                <a:latin typeface="Interstate ExtraLight"/>
              </a:rPr>
              <a:t> </a:t>
            </a:r>
            <a:endParaRPr lang="en-US" sz="1000" dirty="0">
              <a:solidFill>
                <a:srgbClr val="264264"/>
              </a:solidFill>
              <a:latin typeface="Interstate ExtraLight"/>
            </a:endParaRPr>
          </a:p>
          <a:p>
            <a:pPr marL="171450" indent="-171450">
              <a:buFont typeface="Arial" panose="020B0604020202020204" pitchFamily="34" charset="0"/>
              <a:buChar char="•"/>
            </a:pPr>
            <a:endParaRPr lang="en-US" sz="1000" dirty="0">
              <a:solidFill>
                <a:srgbClr val="264264"/>
              </a:solidFill>
              <a:latin typeface="Interstate ExtraLight"/>
            </a:endParaRPr>
          </a:p>
          <a:p>
            <a:pPr marL="171450" lvl="0" indent="-171450" hangingPunct="0">
              <a:buFont typeface="Arial" panose="020B0604020202020204" pitchFamily="34" charset="0"/>
              <a:buChar char="•"/>
            </a:pPr>
            <a:r>
              <a:rPr lang="en-US" sz="1000" dirty="0">
                <a:solidFill>
                  <a:srgbClr val="264264"/>
                </a:solidFill>
                <a:latin typeface="Interstate ExtraLight"/>
              </a:rPr>
              <a:t>Place over </a:t>
            </a:r>
            <a:r>
              <a:rPr lang="en-US" sz="1000" dirty="0" smtClean="0">
                <a:solidFill>
                  <a:srgbClr val="264264"/>
                </a:solidFill>
                <a:latin typeface="Interstate ExtraLight"/>
              </a:rPr>
              <a:t>6 1/2  to 7 feet </a:t>
            </a:r>
            <a:r>
              <a:rPr lang="en-US" sz="1000" dirty="0">
                <a:solidFill>
                  <a:srgbClr val="264264"/>
                </a:solidFill>
                <a:latin typeface="Interstate ExtraLight"/>
              </a:rPr>
              <a:t>up in </a:t>
            </a:r>
            <a:r>
              <a:rPr lang="en-US" sz="1000" b="1" dirty="0">
                <a:solidFill>
                  <a:srgbClr val="264264"/>
                </a:solidFill>
                <a:latin typeface="Interstate ExtraLight"/>
              </a:rPr>
              <a:t>a corner of a high-traffic, wide-open space</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pPr marL="171450" indent="-171450">
              <a:buFont typeface="Arial" panose="020B0604020202020204" pitchFamily="34" charset="0"/>
              <a:buChar char="•"/>
            </a:pPr>
            <a:endParaRPr lang="en-US" sz="1000" dirty="0">
              <a:solidFill>
                <a:srgbClr val="264264"/>
              </a:solidFill>
              <a:latin typeface="Interstate ExtraLight"/>
            </a:endParaRPr>
          </a:p>
        </p:txBody>
      </p:sp>
      <p:pic>
        <p:nvPicPr>
          <p:cNvPr id="6" name="Picture 2" descr="Motion Detecto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6827" b="89960" l="9920" r="96783"/>
                    </a14:imgEffect>
                  </a14:imgLayer>
                </a14:imgProps>
              </a:ext>
              <a:ext uri="{28A0092B-C50C-407E-A947-70E740481C1C}">
                <a14:useLocalDpi xmlns:a14="http://schemas.microsoft.com/office/drawing/2010/main" val="0"/>
              </a:ext>
            </a:extLst>
          </a:blip>
          <a:srcRect/>
          <a:stretch>
            <a:fillRect/>
          </a:stretch>
        </p:blipFill>
        <p:spPr bwMode="auto">
          <a:xfrm>
            <a:off x="4348848" y="1772816"/>
            <a:ext cx="2815440" cy="38957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9696" y="1482731"/>
            <a:ext cx="7724609" cy="4106509"/>
          </a:xfrm>
          <a:prstGeom prst="rect">
            <a:avLst/>
          </a:prstGeom>
          <a:noFill/>
        </p:spPr>
        <p:txBody>
          <a:bodyPr wrap="square" rtlCol="0">
            <a:spAutoFit/>
          </a:bodyPr>
          <a:lstStyle/>
          <a:p>
            <a:pPr algn="ctr"/>
            <a:r>
              <a:rPr lang="en-US" sz="1600" dirty="0" smtClean="0">
                <a:solidFill>
                  <a:srgbClr val="FF0000"/>
                </a:solidFill>
                <a:latin typeface="Interstate Regular"/>
                <a:cs typeface="Interstate Regular"/>
              </a:rPr>
              <a:t>Introduction</a:t>
            </a:r>
          </a:p>
          <a:p>
            <a:pPr algn="ctr">
              <a:lnSpc>
                <a:spcPct val="130000"/>
              </a:lnSpc>
            </a:pPr>
            <a:r>
              <a:rPr lang="en-US" sz="1050" dirty="0" smtClean="0">
                <a:solidFill>
                  <a:srgbClr val="264264"/>
                </a:solidFill>
                <a:latin typeface="Interstate ExtraLight"/>
                <a:cs typeface="Interstate ExtraLight"/>
              </a:rPr>
              <a:t>Protect America is constantly researching and developing new and innovative ways to keep burglars at bay. One of the first ways is the Self – Install Simon Security System. With wireless equipment and a user friendly Interactive platform it allows our customers to be involved and take a pro active approach to the protection of their home and family.</a:t>
            </a:r>
          </a:p>
          <a:p>
            <a:pPr algn="ctr">
              <a:lnSpc>
                <a:spcPct val="130000"/>
              </a:lnSpc>
            </a:pPr>
            <a:endParaRPr lang="en-US" sz="1050" dirty="0" smtClean="0">
              <a:latin typeface="Interstate ExtraLight"/>
              <a:cs typeface="Interstate ExtraLight"/>
            </a:endParaRPr>
          </a:p>
          <a:p>
            <a:endParaRPr lang="en-US" sz="1000" dirty="0">
              <a:latin typeface="Times New Roman" pitchFamily="18" charset="0"/>
              <a:cs typeface="Times New Roman" pitchFamily="18" charset="0"/>
            </a:endParaRPr>
          </a:p>
          <a:p>
            <a:r>
              <a:rPr lang="en-US" sz="1200" dirty="0" smtClean="0">
                <a:solidFill>
                  <a:srgbClr val="EA1C24"/>
                </a:solidFill>
                <a:latin typeface="Interstate Bold"/>
                <a:cs typeface="Interstate Bold"/>
              </a:rPr>
              <a:t>During this course we will cover the following topics:</a:t>
            </a:r>
          </a:p>
          <a:p>
            <a:pPr marL="285750" indent="-285750">
              <a:lnSpc>
                <a:spcPct val="130000"/>
              </a:lnSpc>
              <a:buFont typeface="Arial"/>
              <a:buChar char="•"/>
            </a:pPr>
            <a:r>
              <a:rPr lang="en-US" sz="1050" dirty="0" smtClean="0">
                <a:solidFill>
                  <a:srgbClr val="264264"/>
                </a:solidFill>
                <a:latin typeface="Interstate Bold"/>
                <a:cs typeface="Interstate Bold"/>
              </a:rPr>
              <a:t>Alarm Statistics</a:t>
            </a:r>
          </a:p>
          <a:p>
            <a:pPr marL="285750" indent="-285750">
              <a:lnSpc>
                <a:spcPct val="130000"/>
              </a:lnSpc>
              <a:buFont typeface="Arial"/>
              <a:buChar char="•"/>
            </a:pPr>
            <a:r>
              <a:rPr lang="en-US" sz="1050" dirty="0" smtClean="0">
                <a:solidFill>
                  <a:srgbClr val="264264"/>
                </a:solidFill>
                <a:latin typeface="Interstate Bold"/>
                <a:cs typeface="Interstate Bold"/>
              </a:rPr>
              <a:t>System Components</a:t>
            </a:r>
          </a:p>
          <a:p>
            <a:pPr marL="285750" indent="-285750">
              <a:lnSpc>
                <a:spcPct val="130000"/>
              </a:lnSpc>
              <a:buFont typeface="Arial"/>
              <a:buChar char="•"/>
            </a:pPr>
            <a:r>
              <a:rPr lang="en-US" sz="1050" dirty="0" smtClean="0">
                <a:solidFill>
                  <a:srgbClr val="264264"/>
                </a:solidFill>
                <a:latin typeface="Interstate Bold"/>
                <a:cs typeface="Interstate Bold"/>
              </a:rPr>
              <a:t>Installation/Placement Suggestions</a:t>
            </a:r>
          </a:p>
          <a:p>
            <a:pPr marL="285750" indent="-285750">
              <a:lnSpc>
                <a:spcPct val="130000"/>
              </a:lnSpc>
              <a:buFont typeface="Arial"/>
              <a:buChar char="•"/>
            </a:pPr>
            <a:r>
              <a:rPr lang="en-US" sz="1050" dirty="0" smtClean="0">
                <a:solidFill>
                  <a:srgbClr val="264264"/>
                </a:solidFill>
                <a:latin typeface="Interstate Bold"/>
                <a:cs typeface="Interstate Bold"/>
              </a:rPr>
              <a:t>Monitoring Stations</a:t>
            </a:r>
          </a:p>
          <a:p>
            <a:pPr marL="285750" indent="-285750">
              <a:lnSpc>
                <a:spcPct val="130000"/>
              </a:lnSpc>
              <a:buFont typeface="Arial"/>
              <a:buChar char="•"/>
            </a:pPr>
            <a:r>
              <a:rPr lang="en-US" sz="1050" dirty="0" smtClean="0">
                <a:solidFill>
                  <a:srgbClr val="264264"/>
                </a:solidFill>
                <a:latin typeface="Interstate Bold"/>
                <a:cs typeface="Interstate Bold"/>
              </a:rPr>
              <a:t>False Alarm Prevention</a:t>
            </a:r>
          </a:p>
          <a:p>
            <a:endParaRPr lang="en-US" sz="1000" dirty="0">
              <a:latin typeface="Times New Roman" pitchFamily="18" charset="0"/>
              <a:cs typeface="Times New Roman" pitchFamily="18" charset="0"/>
            </a:endParaRPr>
          </a:p>
          <a:p>
            <a:endParaRPr lang="en-US" sz="1000" dirty="0" smtClean="0">
              <a:latin typeface="Interstate Bold"/>
              <a:cs typeface="Interstate Bold"/>
            </a:endParaRPr>
          </a:p>
          <a:p>
            <a:endParaRPr lang="en-US" sz="1000" dirty="0">
              <a:latin typeface="Interstate Bold"/>
              <a:cs typeface="Interstate Bold"/>
            </a:endParaRPr>
          </a:p>
          <a:p>
            <a:endParaRPr lang="en-US" sz="1000" dirty="0" smtClean="0">
              <a:latin typeface="Interstate Bold"/>
              <a:cs typeface="Interstate Bold"/>
            </a:endParaRPr>
          </a:p>
          <a:p>
            <a:endParaRPr lang="en-US" sz="1000" dirty="0">
              <a:latin typeface="Interstate Bold"/>
              <a:cs typeface="Interstate Bold"/>
            </a:endParaRPr>
          </a:p>
          <a:p>
            <a:endParaRPr lang="en-US" sz="1000" dirty="0" smtClean="0">
              <a:latin typeface="Interstate Bold"/>
              <a:cs typeface="Interstate Bold"/>
            </a:endParaRPr>
          </a:p>
          <a:p>
            <a:endParaRPr lang="en-US" sz="1000" dirty="0">
              <a:latin typeface="Interstate Bold"/>
              <a:cs typeface="Interstate Bold"/>
            </a:endParaRPr>
          </a:p>
          <a:p>
            <a:pPr algn="ctr"/>
            <a:endParaRPr lang="en-US" sz="1000" dirty="0" smtClean="0">
              <a:latin typeface="Interstate Bold"/>
              <a:cs typeface="Interstate Bold"/>
            </a:endParaRPr>
          </a:p>
          <a:p>
            <a:pPr algn="ctr"/>
            <a:r>
              <a:rPr lang="en-US" sz="1000" dirty="0" smtClean="0">
                <a:solidFill>
                  <a:srgbClr val="264264"/>
                </a:solidFill>
                <a:latin typeface="Interstate Bold"/>
                <a:cs typeface="Interstate Bold"/>
              </a:rPr>
              <a:t>*It is very important that we understand the basic fundamentals of an alarm system.</a:t>
            </a:r>
          </a:p>
          <a:p>
            <a:endParaRPr lang="en-US" sz="10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60032" y="2420888"/>
            <a:ext cx="3096344" cy="2734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4149109810"/>
      </p:ext>
    </p:extLst>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68084" y="1484784"/>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400" dirty="0" smtClean="0">
                <a:solidFill>
                  <a:srgbClr val="0E66A5"/>
                </a:solidFill>
                <a:latin typeface="Interstate ExtraLight"/>
                <a:cs typeface="Interstate ExtraLight"/>
              </a:rPr>
              <a:t>Life Safety &amp; Environmental Monitoring </a:t>
            </a:r>
            <a:endParaRPr lang="en-US" sz="2400" dirty="0">
              <a:solidFill>
                <a:srgbClr val="0E66A5"/>
              </a:solidFill>
              <a:latin typeface="Interstate ExtraLight"/>
              <a:cs typeface="Interstate ExtraLight"/>
            </a:endParaRPr>
          </a:p>
        </p:txBody>
      </p:sp>
      <p:sp>
        <p:nvSpPr>
          <p:cNvPr id="5" name="TextBox 4"/>
          <p:cNvSpPr txBox="1"/>
          <p:nvPr/>
        </p:nvSpPr>
        <p:spPr>
          <a:xfrm>
            <a:off x="579135" y="2204864"/>
            <a:ext cx="7427659" cy="1933606"/>
          </a:xfrm>
          <a:prstGeom prst="rect">
            <a:avLst/>
          </a:prstGeom>
          <a:noFill/>
        </p:spPr>
        <p:txBody>
          <a:bodyPr wrap="square" rtlCol="0">
            <a:spAutoFit/>
          </a:bodyPr>
          <a:lstStyle/>
          <a:p>
            <a:pPr>
              <a:lnSpc>
                <a:spcPct val="110000"/>
              </a:lnSpc>
            </a:pPr>
            <a:r>
              <a:rPr lang="en-US" sz="1050" dirty="0" smtClean="0">
                <a:solidFill>
                  <a:srgbClr val="EA1C24"/>
                </a:solidFill>
                <a:latin typeface="Interstate Bold"/>
                <a:cs typeface="Interstate Bold"/>
              </a:rPr>
              <a:t>Here at Protect America, we pride ourselves in providing our customers the most affordable home security. We also believe that protecting our families doesn’t just stop at securing doors and windows. Protect America offers Life Safety and </a:t>
            </a:r>
            <a:r>
              <a:rPr lang="en-US" sz="1050" dirty="0">
                <a:solidFill>
                  <a:srgbClr val="EA1C24"/>
                </a:solidFill>
                <a:latin typeface="Interstate Bold"/>
                <a:cs typeface="Interstate Bold"/>
              </a:rPr>
              <a:t>E</a:t>
            </a:r>
            <a:r>
              <a:rPr lang="en-US" sz="1050" dirty="0" smtClean="0">
                <a:solidFill>
                  <a:srgbClr val="EA1C24"/>
                </a:solidFill>
                <a:latin typeface="Interstate Bold"/>
                <a:cs typeface="Interstate Bold"/>
              </a:rPr>
              <a:t>nvironmental protection as well in the form of:</a:t>
            </a:r>
          </a:p>
          <a:p>
            <a:endParaRPr lang="en-US" sz="1050" dirty="0">
              <a:solidFill>
                <a:srgbClr val="EA1C24"/>
              </a:solidFill>
              <a:latin typeface="Interstate Bold"/>
              <a:cs typeface="Interstate Bold"/>
            </a:endParaRPr>
          </a:p>
          <a:p>
            <a:endParaRPr lang="en-US" sz="1050" dirty="0" smtClean="0">
              <a:solidFill>
                <a:srgbClr val="EA1C24"/>
              </a:solidFill>
              <a:latin typeface="Interstate Bold"/>
              <a:cs typeface="Interstate Bold"/>
            </a:endParaRPr>
          </a:p>
          <a:p>
            <a:pPr marL="171450" indent="-171450">
              <a:lnSpc>
                <a:spcPct val="140000"/>
              </a:lnSpc>
              <a:buFont typeface="Arial" pitchFamily="34" charset="0"/>
              <a:buChar char="•"/>
            </a:pPr>
            <a:r>
              <a:rPr lang="en-US" sz="1000" dirty="0" smtClean="0">
                <a:solidFill>
                  <a:srgbClr val="264264"/>
                </a:solidFill>
                <a:latin typeface="Interstate Bold"/>
                <a:cs typeface="Interstate Bold"/>
              </a:rPr>
              <a:t>Smoke/Heat Detectors</a:t>
            </a:r>
          </a:p>
          <a:p>
            <a:pPr marL="171450" indent="-171450">
              <a:lnSpc>
                <a:spcPct val="140000"/>
              </a:lnSpc>
              <a:buFont typeface="Arial" pitchFamily="34" charset="0"/>
              <a:buChar char="•"/>
            </a:pPr>
            <a:r>
              <a:rPr lang="en-US" sz="1000" dirty="0" smtClean="0">
                <a:solidFill>
                  <a:srgbClr val="264264"/>
                </a:solidFill>
                <a:latin typeface="Interstate Bold"/>
                <a:cs typeface="Interstate Bold"/>
              </a:rPr>
              <a:t>Carbon Monoxide Detectors</a:t>
            </a:r>
          </a:p>
          <a:p>
            <a:pPr marL="171450" indent="-171450">
              <a:lnSpc>
                <a:spcPct val="140000"/>
              </a:lnSpc>
              <a:buFont typeface="Arial" pitchFamily="34" charset="0"/>
              <a:buChar char="•"/>
            </a:pPr>
            <a:r>
              <a:rPr lang="en-US" sz="1000" dirty="0" smtClean="0">
                <a:solidFill>
                  <a:srgbClr val="264264"/>
                </a:solidFill>
                <a:latin typeface="Interstate Bold"/>
                <a:cs typeface="Interstate Bold"/>
              </a:rPr>
              <a:t>Flood Detectors</a:t>
            </a:r>
          </a:p>
          <a:p>
            <a:pPr marL="171450" indent="-171450">
              <a:lnSpc>
                <a:spcPct val="140000"/>
              </a:lnSpc>
              <a:buFont typeface="Arial" pitchFamily="34" charset="0"/>
              <a:buChar char="•"/>
            </a:pPr>
            <a:r>
              <a:rPr lang="en-US" sz="1000" dirty="0" smtClean="0">
                <a:solidFill>
                  <a:srgbClr val="264264"/>
                </a:solidFill>
                <a:latin typeface="Interstate Bold"/>
                <a:cs typeface="Interstate Bold"/>
              </a:rPr>
              <a:t>Freeze Detectors</a:t>
            </a:r>
          </a:p>
          <a:p>
            <a:endParaRPr lang="en-US" sz="900" dirty="0">
              <a:latin typeface="Times New Roman" pitchFamily="18" charset="0"/>
              <a:cs typeface="Times New Roman" pitchFamily="18" charset="0"/>
            </a:endParaRPr>
          </a:p>
        </p:txBody>
      </p:sp>
      <p:pic>
        <p:nvPicPr>
          <p:cNvPr id="6" name="Picture 5"/>
          <p:cNvPicPr>
            <a:picLocks noChangeAspect="1"/>
          </p:cNvPicPr>
          <p:nvPr/>
        </p:nvPicPr>
        <p:blipFill>
          <a:blip r:embed="rId3"/>
          <a:stretch>
            <a:fillRect/>
          </a:stretch>
        </p:blipFill>
        <p:spPr>
          <a:xfrm>
            <a:off x="5436096" y="2710143"/>
            <a:ext cx="1726969" cy="1726969"/>
          </a:xfrm>
          <a:prstGeom prst="rect">
            <a:avLst/>
          </a:prstGeom>
        </p:spPr>
      </p:pic>
      <p:pic>
        <p:nvPicPr>
          <p:cNvPr id="7" name="Picture 6"/>
          <p:cNvPicPr>
            <a:picLocks noChangeAspect="1"/>
          </p:cNvPicPr>
          <p:nvPr/>
        </p:nvPicPr>
        <p:blipFill>
          <a:blip r:embed="rId4"/>
          <a:stretch>
            <a:fillRect/>
          </a:stretch>
        </p:blipFill>
        <p:spPr>
          <a:xfrm>
            <a:off x="6876256" y="3785351"/>
            <a:ext cx="1875897" cy="1875897"/>
          </a:xfrm>
          <a:prstGeom prst="rect">
            <a:avLst/>
          </a:prstGeom>
        </p:spPr>
      </p:pic>
    </p:spTree>
    <p:custDataLst>
      <p:tags r:id="rId1"/>
    </p:custDataLst>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48771" y="1948377"/>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Life Safety Protection – Smoke/Heat</a:t>
            </a:r>
            <a:endParaRPr lang="en-US" sz="2000" dirty="0">
              <a:solidFill>
                <a:srgbClr val="FF0000"/>
              </a:solidFill>
              <a:latin typeface="Interstate ExtraLight"/>
              <a:cs typeface="Interstate ExtraLight"/>
            </a:endParaRPr>
          </a:p>
        </p:txBody>
      </p:sp>
      <p:sp>
        <p:nvSpPr>
          <p:cNvPr id="5" name="Rectangle 3"/>
          <p:cNvSpPr txBox="1">
            <a:spLocks noChangeArrowheads="1"/>
          </p:cNvSpPr>
          <p:nvPr/>
        </p:nvSpPr>
        <p:spPr>
          <a:xfrm>
            <a:off x="548771" y="2420888"/>
            <a:ext cx="4455277" cy="309634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lvl="0" algn="l" hangingPunct="0">
              <a:spcBef>
                <a:spcPts val="0"/>
              </a:spcBef>
              <a:buFont typeface="Arial" panose="020B0604020202020204" pitchFamily="34" charset="0"/>
              <a:buChar char="•"/>
            </a:pPr>
            <a:r>
              <a:rPr lang="en-US" sz="1000" dirty="0">
                <a:solidFill>
                  <a:srgbClr val="264264"/>
                </a:solidFill>
                <a:latin typeface="Interstate ExtraLight"/>
              </a:rPr>
              <a:t>Uses </a:t>
            </a:r>
            <a:r>
              <a:rPr lang="en-US" sz="1000" b="1" dirty="0">
                <a:solidFill>
                  <a:srgbClr val="264264"/>
                </a:solidFill>
                <a:latin typeface="Interstate ExtraLight"/>
              </a:rPr>
              <a:t>Photoelectric Technology</a:t>
            </a:r>
            <a:r>
              <a:rPr lang="en-US" sz="1000" dirty="0">
                <a:solidFill>
                  <a:srgbClr val="264264"/>
                </a:solidFill>
                <a:latin typeface="Interstate ExtraLight"/>
              </a:rPr>
              <a:t> which is more effective at detecting most residential home fires than the more common </a:t>
            </a:r>
            <a:r>
              <a:rPr lang="en-US" sz="1000" i="1" dirty="0">
                <a:solidFill>
                  <a:srgbClr val="264264"/>
                </a:solidFill>
                <a:latin typeface="Interstate ExtraLight"/>
              </a:rPr>
              <a:t>ionization</a:t>
            </a:r>
            <a:r>
              <a:rPr lang="en-US" sz="1000" dirty="0">
                <a:solidFill>
                  <a:srgbClr val="264264"/>
                </a:solidFill>
                <a:latin typeface="Interstate ExtraLight"/>
              </a:rPr>
              <a:t> technology</a:t>
            </a:r>
            <a:r>
              <a:rPr lang="en-US" sz="1000" i="1" dirty="0">
                <a:solidFill>
                  <a:srgbClr val="264264"/>
                </a:solidFill>
                <a:latin typeface="Interstate ExtraLight"/>
              </a:rPr>
              <a:t>.</a:t>
            </a:r>
            <a:r>
              <a:rPr lang="en-US" sz="1000" dirty="0">
                <a:solidFill>
                  <a:srgbClr val="264264"/>
                </a:solidFill>
                <a:latin typeface="Interstate ExtraLight"/>
              </a:rPr>
              <a:t> </a:t>
            </a:r>
          </a:p>
          <a:p>
            <a:pPr lvl="0" algn="l" hangingPunct="0">
              <a:spcBef>
                <a:spcPts val="0"/>
              </a:spcBef>
              <a:buFont typeface="Arial" panose="020B0604020202020204" pitchFamily="34" charset="0"/>
              <a:buChar char="•"/>
            </a:pPr>
            <a:endParaRPr lang="en-US" sz="1000" dirty="0">
              <a:solidFill>
                <a:srgbClr val="264264"/>
              </a:solidFill>
              <a:latin typeface="Interstate ExtraLight"/>
            </a:endParaRPr>
          </a:p>
          <a:p>
            <a:pPr lvl="0" algn="l" hangingPunct="0">
              <a:spcBef>
                <a:spcPts val="0"/>
              </a:spcBef>
              <a:buFont typeface="Arial" panose="020B0604020202020204" pitchFamily="34" charset="0"/>
              <a:buChar char="•"/>
            </a:pPr>
            <a:r>
              <a:rPr lang="en-US" sz="1000" dirty="0">
                <a:solidFill>
                  <a:srgbClr val="264264"/>
                </a:solidFill>
                <a:latin typeface="Interstate ExtraLight"/>
              </a:rPr>
              <a:t>Built-in </a:t>
            </a:r>
            <a:r>
              <a:rPr lang="en-US" sz="1000" b="1" dirty="0">
                <a:solidFill>
                  <a:srgbClr val="264264"/>
                </a:solidFill>
                <a:latin typeface="Interstate ExtraLight"/>
              </a:rPr>
              <a:t>heat sensor</a:t>
            </a:r>
            <a:r>
              <a:rPr lang="en-US" sz="1000" dirty="0">
                <a:solidFill>
                  <a:srgbClr val="264264"/>
                </a:solidFill>
                <a:latin typeface="Interstate ExtraLight"/>
              </a:rPr>
              <a:t> detects rapidly rising temperatures or sustained high temperatures. </a:t>
            </a:r>
            <a:endParaRPr lang="en-US" sz="1000" dirty="0" smtClean="0">
              <a:solidFill>
                <a:srgbClr val="264264"/>
              </a:solidFill>
              <a:latin typeface="Interstate ExtraLight"/>
            </a:endParaRPr>
          </a:p>
          <a:p>
            <a:pPr lvl="0" algn="l" hangingPunct="0">
              <a:spcBef>
                <a:spcPts val="0"/>
              </a:spcBef>
              <a:buFont typeface="Arial" panose="020B0604020202020204" pitchFamily="34" charset="0"/>
              <a:buChar char="•"/>
            </a:pPr>
            <a:endParaRPr lang="en-US" sz="1000" dirty="0">
              <a:solidFill>
                <a:srgbClr val="264264"/>
              </a:solidFill>
              <a:latin typeface="Interstate ExtraLight"/>
            </a:endParaRPr>
          </a:p>
          <a:p>
            <a:pPr lvl="0" algn="l" hangingPunct="0">
              <a:spcBef>
                <a:spcPts val="0"/>
              </a:spcBef>
              <a:buFont typeface="Arial" panose="020B0604020202020204" pitchFamily="34" charset="0"/>
              <a:buChar char="•"/>
            </a:pPr>
            <a:r>
              <a:rPr lang="en-US" sz="1000" dirty="0">
                <a:solidFill>
                  <a:srgbClr val="264264"/>
                </a:solidFill>
                <a:latin typeface="Interstate ExtraLight"/>
              </a:rPr>
              <a:t>Many </a:t>
            </a:r>
            <a:r>
              <a:rPr lang="en-US" sz="1000" b="1" dirty="0">
                <a:solidFill>
                  <a:srgbClr val="264264"/>
                </a:solidFill>
                <a:latin typeface="Interstate ExtraLight"/>
              </a:rPr>
              <a:t>Homeowner’s Insurance</a:t>
            </a:r>
            <a:r>
              <a:rPr lang="en-US" sz="1000" dirty="0">
                <a:solidFill>
                  <a:srgbClr val="264264"/>
                </a:solidFill>
                <a:latin typeface="Interstate ExtraLight"/>
              </a:rPr>
              <a:t> policies or carriers may qualify for extra discounts with monitored smoke detectors. </a:t>
            </a:r>
            <a:endParaRPr lang="en-US" sz="1000" dirty="0" smtClean="0">
              <a:solidFill>
                <a:srgbClr val="264264"/>
              </a:solidFill>
              <a:latin typeface="Interstate ExtraLight"/>
            </a:endParaRPr>
          </a:p>
          <a:p>
            <a:pPr lvl="0" algn="l" hangingPunct="0">
              <a:spcBef>
                <a:spcPts val="0"/>
              </a:spcBef>
              <a:buFont typeface="Arial" panose="020B0604020202020204" pitchFamily="34" charset="0"/>
              <a:buChar char="•"/>
            </a:pPr>
            <a:endParaRPr lang="en-US" sz="1000" dirty="0" smtClean="0">
              <a:solidFill>
                <a:srgbClr val="264264"/>
              </a:solidFill>
              <a:latin typeface="Interstate Bold"/>
              <a:cs typeface="Interstate Bold"/>
            </a:endParaRPr>
          </a:p>
          <a:p>
            <a:pPr algn="l">
              <a:lnSpc>
                <a:spcPct val="150000"/>
              </a:lnSpc>
              <a:spcBef>
                <a:spcPts val="0"/>
              </a:spcBef>
              <a:buFont typeface="Arial" panose="020B0604020202020204" pitchFamily="34" charset="0"/>
              <a:buChar char="•"/>
            </a:pPr>
            <a:r>
              <a:rPr lang="en-US" sz="1000" dirty="0" smtClean="0">
                <a:solidFill>
                  <a:srgbClr val="264264"/>
                </a:solidFill>
                <a:latin typeface="Interstate Bold"/>
                <a:cs typeface="Interstate Bold"/>
              </a:rPr>
              <a:t>Built-in Sounder</a:t>
            </a:r>
          </a:p>
          <a:p>
            <a:pPr algn="l">
              <a:lnSpc>
                <a:spcPct val="150000"/>
              </a:lnSpc>
              <a:spcBef>
                <a:spcPts val="0"/>
              </a:spcBef>
              <a:buFont typeface="Arial" panose="020B0604020202020204" pitchFamily="34" charset="0"/>
              <a:buChar char="•"/>
            </a:pPr>
            <a:r>
              <a:rPr lang="en-US" sz="1000" dirty="0" smtClean="0">
                <a:solidFill>
                  <a:srgbClr val="264264"/>
                </a:solidFill>
                <a:latin typeface="Interstate Bold"/>
                <a:cs typeface="Interstate Bold"/>
              </a:rPr>
              <a:t>Field Replaceable Optical Chamber</a:t>
            </a:r>
          </a:p>
          <a:p>
            <a:pPr algn="l">
              <a:lnSpc>
                <a:spcPct val="150000"/>
              </a:lnSpc>
              <a:spcBef>
                <a:spcPts val="0"/>
              </a:spcBef>
              <a:buFont typeface="Arial" panose="020B0604020202020204" pitchFamily="34" charset="0"/>
              <a:buChar char="•"/>
            </a:pPr>
            <a:r>
              <a:rPr lang="en-US" sz="1000" dirty="0" smtClean="0">
                <a:solidFill>
                  <a:srgbClr val="264264"/>
                </a:solidFill>
                <a:latin typeface="Interstate Bold"/>
                <a:cs typeface="Interstate Bold"/>
              </a:rPr>
              <a:t>Clean-Me Feature</a:t>
            </a:r>
          </a:p>
          <a:p>
            <a:pPr algn="l">
              <a:lnSpc>
                <a:spcPct val="150000"/>
              </a:lnSpc>
              <a:spcBef>
                <a:spcPts val="0"/>
              </a:spcBef>
              <a:buFont typeface="Arial" panose="020B0604020202020204" pitchFamily="34" charset="0"/>
              <a:buChar char="•"/>
            </a:pPr>
            <a:r>
              <a:rPr lang="en-US" sz="1000" dirty="0" smtClean="0">
                <a:solidFill>
                  <a:srgbClr val="264264"/>
                </a:solidFill>
                <a:latin typeface="Interstate Bold"/>
                <a:cs typeface="Interstate Bold"/>
              </a:rPr>
              <a:t>Base Tamper</a:t>
            </a:r>
          </a:p>
          <a:p>
            <a:pPr algn="l">
              <a:lnSpc>
                <a:spcPct val="150000"/>
              </a:lnSpc>
              <a:spcBef>
                <a:spcPts val="0"/>
              </a:spcBef>
              <a:buFont typeface="Arial" panose="020B0604020202020204" pitchFamily="34" charset="0"/>
              <a:buChar char="•"/>
            </a:pPr>
            <a:r>
              <a:rPr lang="en-US" sz="1000" dirty="0">
                <a:solidFill>
                  <a:srgbClr val="264264"/>
                </a:solidFill>
                <a:latin typeface="Interstate Bold"/>
                <a:cs typeface="Interstate Bold"/>
              </a:rPr>
              <a:t>2 - 3 VDC Lithium </a:t>
            </a:r>
            <a:r>
              <a:rPr lang="en-US" sz="1000" dirty="0" smtClean="0">
                <a:solidFill>
                  <a:srgbClr val="264264"/>
                </a:solidFill>
                <a:latin typeface="Interstate Bold"/>
                <a:cs typeface="Interstate Bold"/>
              </a:rPr>
              <a:t>Batteries</a:t>
            </a:r>
            <a:endParaRPr lang="en-US" sz="1000" dirty="0">
              <a:solidFill>
                <a:srgbClr val="264264"/>
              </a:solidFill>
              <a:latin typeface="Interstate Bold"/>
              <a:cs typeface="Interstate Bold"/>
            </a:endParaRPr>
          </a:p>
        </p:txBody>
      </p:sp>
      <p:pic>
        <p:nvPicPr>
          <p:cNvPr id="6" name="Picture 5" descr="smoke-detector.ps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08104" y="2420888"/>
            <a:ext cx="2339382" cy="2339382"/>
          </a:xfrm>
          <a:prstGeom prst="rect">
            <a:avLst/>
          </a:prstGeom>
        </p:spPr>
      </p:pic>
    </p:spTree>
    <p:custDataLst>
      <p:tags r:id="rId1"/>
    </p:custDataLst>
  </p:cSld>
  <p:clrMapOvr>
    <a:masterClrMapping/>
  </p:clrMapOvr>
  <p:transition advClick="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32241" y="1700808"/>
            <a:ext cx="5523935"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1800" dirty="0" smtClean="0">
                <a:solidFill>
                  <a:srgbClr val="FF0000"/>
                </a:solidFill>
                <a:latin typeface="Interstate ExtraLight"/>
                <a:cs typeface="Interstate ExtraLight"/>
              </a:rPr>
              <a:t>Life Safety Protection - Carbon Monoxide Detector</a:t>
            </a:r>
            <a:endParaRPr lang="en-US" sz="1800" dirty="0">
              <a:solidFill>
                <a:srgbClr val="FF0000"/>
              </a:solidFill>
              <a:latin typeface="Interstate ExtraLight"/>
              <a:cs typeface="Interstate ExtraLight"/>
            </a:endParaRPr>
          </a:p>
        </p:txBody>
      </p:sp>
      <p:sp>
        <p:nvSpPr>
          <p:cNvPr id="5" name="TextBox 4"/>
          <p:cNvSpPr txBox="1"/>
          <p:nvPr/>
        </p:nvSpPr>
        <p:spPr>
          <a:xfrm>
            <a:off x="632241" y="2101311"/>
            <a:ext cx="3076203" cy="3323987"/>
          </a:xfrm>
          <a:prstGeom prst="rect">
            <a:avLst/>
          </a:prstGeom>
          <a:noFill/>
        </p:spPr>
        <p:txBody>
          <a:bodyPr wrap="square" rtlCol="0">
            <a:spAutoFit/>
          </a:bodyPr>
          <a:lstStyle/>
          <a:p>
            <a:pPr marL="171450" lvl="0" indent="-171450" hangingPunct="0">
              <a:buFont typeface="Arial" panose="020B0604020202020204" pitchFamily="34" charset="0"/>
              <a:buChar char="•"/>
            </a:pPr>
            <a:r>
              <a:rPr lang="en-US" sz="1000" dirty="0" smtClean="0">
                <a:solidFill>
                  <a:srgbClr val="264264"/>
                </a:solidFill>
                <a:latin typeface="Interstate ExtraLight"/>
              </a:rPr>
              <a:t>Detects </a:t>
            </a:r>
            <a:r>
              <a:rPr lang="en-US" sz="1000" b="1" dirty="0">
                <a:solidFill>
                  <a:srgbClr val="264264"/>
                </a:solidFill>
                <a:latin typeface="Interstate ExtraLight"/>
              </a:rPr>
              <a:t>unsafe levels of Carbon Monoxide</a:t>
            </a:r>
            <a:r>
              <a:rPr lang="en-US" sz="1000" dirty="0">
                <a:solidFill>
                  <a:srgbClr val="264264"/>
                </a:solidFill>
                <a:latin typeface="Interstate ExtraLight"/>
              </a:rPr>
              <a:t> (CO) and notifies monitoring facility. </a:t>
            </a:r>
          </a:p>
          <a:p>
            <a:pPr marL="628650" lvl="1" indent="-171450" hangingPunct="0">
              <a:buFont typeface="Arial" panose="020B0604020202020204" pitchFamily="34" charset="0"/>
              <a:buChar char="•"/>
            </a:pPr>
            <a:r>
              <a:rPr lang="en-US" sz="1000" dirty="0">
                <a:solidFill>
                  <a:srgbClr val="264264"/>
                </a:solidFill>
                <a:latin typeface="Interstate ExtraLight"/>
              </a:rPr>
              <a:t>CO is an </a:t>
            </a:r>
            <a:r>
              <a:rPr lang="en-US" sz="1000" b="1" dirty="0">
                <a:solidFill>
                  <a:srgbClr val="264264"/>
                </a:solidFill>
                <a:latin typeface="Interstate ExtraLight"/>
              </a:rPr>
              <a:t>odorless, colorless, tasteless gas</a:t>
            </a:r>
            <a:r>
              <a:rPr lang="en-US" sz="1000" dirty="0">
                <a:solidFill>
                  <a:srgbClr val="264264"/>
                </a:solidFill>
                <a:latin typeface="Interstate ExtraLight"/>
              </a:rPr>
              <a:t> that inflicts flu-like symptoms on its victims. </a:t>
            </a:r>
          </a:p>
          <a:p>
            <a:endParaRPr lang="en-US" sz="1000" dirty="0">
              <a:solidFill>
                <a:srgbClr val="264264"/>
              </a:solidFill>
              <a:latin typeface="Interstate ExtraLight"/>
            </a:endParaRPr>
          </a:p>
          <a:p>
            <a:pPr marL="171450" lvl="0" indent="-171450" hangingPunct="0">
              <a:buFont typeface="Arial" panose="020B0604020202020204" pitchFamily="34" charset="0"/>
              <a:buChar char="•"/>
            </a:pPr>
            <a:r>
              <a:rPr lang="en-US" sz="1000" dirty="0">
                <a:solidFill>
                  <a:srgbClr val="264264"/>
                </a:solidFill>
                <a:latin typeface="Interstate ExtraLight"/>
              </a:rPr>
              <a:t>Advanced technology provides </a:t>
            </a:r>
            <a:r>
              <a:rPr lang="en-US" sz="1000" b="1" dirty="0">
                <a:solidFill>
                  <a:srgbClr val="264264"/>
                </a:solidFill>
                <a:latin typeface="Interstate ExtraLight"/>
              </a:rPr>
              <a:t>7 year sensor life and 5</a:t>
            </a:r>
            <a:r>
              <a:rPr lang="en-US" sz="1000" dirty="0">
                <a:solidFill>
                  <a:srgbClr val="264264"/>
                </a:solidFill>
                <a:latin typeface="Interstate ExtraLight"/>
              </a:rPr>
              <a:t> </a:t>
            </a:r>
            <a:r>
              <a:rPr lang="en-US" sz="1000" b="1" dirty="0">
                <a:solidFill>
                  <a:srgbClr val="264264"/>
                </a:solidFill>
                <a:latin typeface="Interstate ExtraLight"/>
              </a:rPr>
              <a:t>year battery life </a:t>
            </a:r>
            <a:r>
              <a:rPr lang="en-US" sz="1000" dirty="0">
                <a:solidFill>
                  <a:srgbClr val="264264"/>
                </a:solidFill>
                <a:latin typeface="Interstate ExtraLight"/>
              </a:rPr>
              <a:t>(3x AA alkaline batteries).</a:t>
            </a:r>
            <a:r>
              <a:rPr lang="en-US" sz="1000" b="1" dirty="0">
                <a:solidFill>
                  <a:srgbClr val="264264"/>
                </a:solidFill>
                <a:latin typeface="Interstate ExtraLight"/>
              </a:rPr>
              <a:t> </a:t>
            </a:r>
            <a:endParaRPr lang="en-US" sz="1000" dirty="0">
              <a:solidFill>
                <a:srgbClr val="264264"/>
              </a:solidFill>
              <a:latin typeface="Interstate ExtraLight"/>
            </a:endParaRPr>
          </a:p>
          <a:p>
            <a:pPr marL="628650" lvl="1" indent="-171450" hangingPunct="0">
              <a:buFont typeface="Arial" panose="020B0604020202020204" pitchFamily="34" charset="0"/>
              <a:buChar char="•"/>
            </a:pPr>
            <a:r>
              <a:rPr lang="en-US" sz="1000" dirty="0">
                <a:solidFill>
                  <a:srgbClr val="264264"/>
                </a:solidFill>
                <a:latin typeface="Interstate ExtraLight"/>
              </a:rPr>
              <a:t>Battery power </a:t>
            </a:r>
            <a:r>
              <a:rPr lang="en-US" sz="1000" b="1" dirty="0">
                <a:solidFill>
                  <a:srgbClr val="264264"/>
                </a:solidFill>
                <a:latin typeface="Interstate ExtraLight"/>
              </a:rPr>
              <a:t>keeps device working</a:t>
            </a:r>
            <a:r>
              <a:rPr lang="en-US" sz="1000" dirty="0">
                <a:solidFill>
                  <a:srgbClr val="264264"/>
                </a:solidFill>
                <a:latin typeface="Interstate ExtraLight"/>
              </a:rPr>
              <a:t> even in power outage. </a:t>
            </a:r>
          </a:p>
          <a:p>
            <a:pPr marL="171450" indent="-171450">
              <a:buFont typeface="Arial" panose="020B0604020202020204" pitchFamily="34" charset="0"/>
              <a:buChar char="•"/>
            </a:pPr>
            <a:endParaRPr lang="en-US" sz="1000" dirty="0">
              <a:solidFill>
                <a:srgbClr val="264264"/>
              </a:solidFill>
              <a:latin typeface="Interstate ExtraLight"/>
            </a:endParaRPr>
          </a:p>
          <a:p>
            <a:pPr marL="171450" indent="-171450">
              <a:buFont typeface="Arial" panose="020B0604020202020204" pitchFamily="34" charset="0"/>
              <a:buChar char="•"/>
            </a:pPr>
            <a:r>
              <a:rPr lang="en-US" sz="1000" dirty="0">
                <a:solidFill>
                  <a:srgbClr val="264264"/>
                </a:solidFill>
                <a:latin typeface="Interstate ExtraLight"/>
              </a:rPr>
              <a:t>Install </a:t>
            </a:r>
            <a:r>
              <a:rPr lang="en-US" sz="1000" b="1" dirty="0">
                <a:solidFill>
                  <a:srgbClr val="264264"/>
                </a:solidFill>
                <a:latin typeface="Interstate ExtraLight"/>
              </a:rPr>
              <a:t>low to ground near bedrooms</a:t>
            </a:r>
            <a:r>
              <a:rPr lang="en-US" sz="1000" dirty="0" smtClean="0">
                <a:solidFill>
                  <a:srgbClr val="264264"/>
                </a:solidFill>
                <a:latin typeface="Interstate ExtraLight"/>
              </a:rPr>
              <a:t>.</a:t>
            </a:r>
          </a:p>
          <a:p>
            <a:pPr marL="171450" indent="-171450">
              <a:buFont typeface="Arial" panose="020B0604020202020204" pitchFamily="34" charset="0"/>
              <a:buChar char="•"/>
            </a:pPr>
            <a:endParaRPr lang="en-US" sz="1000" dirty="0">
              <a:solidFill>
                <a:srgbClr val="264264"/>
              </a:solidFill>
              <a:latin typeface="Interstate ExtraLight"/>
            </a:endParaRPr>
          </a:p>
          <a:p>
            <a:pPr marL="342900" indent="-342900">
              <a:lnSpc>
                <a:spcPct val="140000"/>
              </a:lnSpc>
              <a:buFont typeface="Arial" pitchFamily="34" charset="0"/>
              <a:buChar char="•"/>
            </a:pPr>
            <a:r>
              <a:rPr lang="en-US" sz="1000" dirty="0">
                <a:solidFill>
                  <a:srgbClr val="264264"/>
                </a:solidFill>
                <a:latin typeface="Interstate ExtraLight"/>
                <a:cs typeface="Interstate Bold"/>
              </a:rPr>
              <a:t>Built in piezo </a:t>
            </a:r>
            <a:r>
              <a:rPr lang="en-US" sz="1000" dirty="0" smtClean="0">
                <a:solidFill>
                  <a:srgbClr val="264264"/>
                </a:solidFill>
                <a:latin typeface="Interstate ExtraLight"/>
                <a:cs typeface="Interstate Bold"/>
              </a:rPr>
              <a:t>sounder</a:t>
            </a:r>
            <a:endParaRPr lang="en-US" sz="1000" dirty="0">
              <a:solidFill>
                <a:srgbClr val="264264"/>
              </a:solidFill>
              <a:latin typeface="Interstate ExtraLight"/>
              <a:cs typeface="Interstate Bold"/>
            </a:endParaRPr>
          </a:p>
          <a:p>
            <a:pPr marL="342900" indent="-342900">
              <a:lnSpc>
                <a:spcPct val="140000"/>
              </a:lnSpc>
              <a:buFont typeface="Arial" pitchFamily="34" charset="0"/>
              <a:buChar char="•"/>
            </a:pPr>
            <a:r>
              <a:rPr lang="en-US" sz="1000" dirty="0">
                <a:solidFill>
                  <a:srgbClr val="264264"/>
                </a:solidFill>
                <a:latin typeface="Interstate ExtraLight"/>
                <a:cs typeface="Interstate Bold"/>
              </a:rPr>
              <a:t>Built in tamper </a:t>
            </a:r>
            <a:r>
              <a:rPr lang="en-US" sz="1000" dirty="0" smtClean="0">
                <a:solidFill>
                  <a:srgbClr val="264264"/>
                </a:solidFill>
                <a:latin typeface="Interstate ExtraLight"/>
                <a:cs typeface="Interstate Bold"/>
              </a:rPr>
              <a:t>switch</a:t>
            </a:r>
            <a:endParaRPr lang="en-US" sz="1000" dirty="0">
              <a:solidFill>
                <a:srgbClr val="264264"/>
              </a:solidFill>
              <a:latin typeface="Interstate ExtraLight"/>
              <a:cs typeface="Interstate Bold"/>
            </a:endParaRPr>
          </a:p>
          <a:p>
            <a:pPr marL="342900" indent="-342900">
              <a:lnSpc>
                <a:spcPct val="140000"/>
              </a:lnSpc>
              <a:buFont typeface="Arial" pitchFamily="34" charset="0"/>
              <a:buChar char="•"/>
            </a:pPr>
            <a:r>
              <a:rPr lang="en-US" sz="1000" dirty="0">
                <a:solidFill>
                  <a:srgbClr val="264264"/>
                </a:solidFill>
                <a:latin typeface="Interstate ExtraLight"/>
                <a:cs typeface="Interstate Bold"/>
              </a:rPr>
              <a:t>Green LED for normal conditions</a:t>
            </a:r>
          </a:p>
          <a:p>
            <a:pPr marL="342900" indent="-342900">
              <a:lnSpc>
                <a:spcPct val="140000"/>
              </a:lnSpc>
              <a:buFont typeface="Arial" pitchFamily="34" charset="0"/>
              <a:buChar char="•"/>
            </a:pPr>
            <a:r>
              <a:rPr lang="en-US" sz="1000" dirty="0">
                <a:solidFill>
                  <a:srgbClr val="264264"/>
                </a:solidFill>
                <a:latin typeface="Interstate ExtraLight"/>
                <a:cs typeface="Interstate Bold"/>
              </a:rPr>
              <a:t>Red LED for alarm </a:t>
            </a:r>
            <a:r>
              <a:rPr lang="en-US" sz="1000" dirty="0" smtClean="0">
                <a:solidFill>
                  <a:srgbClr val="264264"/>
                </a:solidFill>
                <a:latin typeface="Interstate ExtraLight"/>
                <a:cs typeface="Interstate Bold"/>
              </a:rPr>
              <a:t>conditions</a:t>
            </a:r>
            <a:r>
              <a:rPr lang="en-US" sz="1000" dirty="0" smtClean="0">
                <a:solidFill>
                  <a:srgbClr val="264264"/>
                </a:solidFill>
                <a:latin typeface="Interstate ExtraLight"/>
              </a:rPr>
              <a:t> </a:t>
            </a:r>
            <a:endParaRPr lang="en-US" sz="1000" dirty="0">
              <a:solidFill>
                <a:srgbClr val="264264"/>
              </a:solidFill>
              <a:latin typeface="Interstate ExtraLight"/>
            </a:endParaRPr>
          </a:p>
          <a:p>
            <a:pPr marL="342900" indent="-342900">
              <a:lnSpc>
                <a:spcPct val="140000"/>
              </a:lnSpc>
              <a:buFont typeface="Arial" pitchFamily="34" charset="0"/>
              <a:buChar char="•"/>
            </a:pPr>
            <a:endParaRPr lang="en-US" sz="1000" dirty="0">
              <a:solidFill>
                <a:srgbClr val="264264"/>
              </a:solidFill>
              <a:latin typeface="Interstate ExtraLight"/>
              <a:cs typeface="Interstate Bold"/>
            </a:endParaRPr>
          </a:p>
        </p:txBody>
      </p:sp>
      <p:pic>
        <p:nvPicPr>
          <p:cNvPr id="6" name="Picture 2" descr="Carbon Monoxide Detecto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8064" y="1787971"/>
            <a:ext cx="2497924" cy="36373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advClick="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151351" y="3713760"/>
            <a:ext cx="1634019" cy="1634019"/>
          </a:xfrm>
          <a:prstGeom prst="rect">
            <a:avLst/>
          </a:prstGeom>
        </p:spPr>
      </p:pic>
      <p:sp>
        <p:nvSpPr>
          <p:cNvPr id="4" name="Title 1"/>
          <p:cNvSpPr txBox="1">
            <a:spLocks/>
          </p:cNvSpPr>
          <p:nvPr/>
        </p:nvSpPr>
        <p:spPr>
          <a:xfrm>
            <a:off x="692787" y="1700808"/>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Environmental Protection – Flood Detector </a:t>
            </a:r>
            <a:endParaRPr lang="en-US" sz="2000" dirty="0">
              <a:solidFill>
                <a:srgbClr val="FF0000"/>
              </a:solidFill>
              <a:latin typeface="Interstate ExtraLight"/>
              <a:cs typeface="Interstate ExtraLight"/>
            </a:endParaRPr>
          </a:p>
        </p:txBody>
      </p:sp>
      <p:sp>
        <p:nvSpPr>
          <p:cNvPr id="5" name="Rectangle 3"/>
          <p:cNvSpPr txBox="1">
            <a:spLocks noChangeArrowheads="1"/>
          </p:cNvSpPr>
          <p:nvPr/>
        </p:nvSpPr>
        <p:spPr>
          <a:xfrm>
            <a:off x="692787" y="2101311"/>
            <a:ext cx="3455844" cy="363194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71450" lvl="0" indent="-171450" algn="l" hangingPunct="0">
              <a:buFont typeface="Arial" panose="020B0604020202020204" pitchFamily="34" charset="0"/>
              <a:buChar char="•"/>
            </a:pPr>
            <a:r>
              <a:rPr lang="en-US" sz="1000" b="1" dirty="0">
                <a:solidFill>
                  <a:srgbClr val="264264"/>
                </a:solidFill>
                <a:latin typeface="Interstate ExtraLight"/>
              </a:rPr>
              <a:t>Notifies homeowner when a  flood occurs</a:t>
            </a:r>
            <a:r>
              <a:rPr lang="en-US" sz="1000" dirty="0">
                <a:solidFill>
                  <a:srgbClr val="264264"/>
                </a:solidFill>
                <a:latin typeface="Interstate ExtraLight"/>
              </a:rPr>
              <a:t>, even</a:t>
            </a:r>
            <a:r>
              <a:rPr lang="en-US" sz="1000" b="1" dirty="0">
                <a:solidFill>
                  <a:srgbClr val="264264"/>
                </a:solidFill>
                <a:latin typeface="Interstate ExtraLight"/>
              </a:rPr>
              <a:t> </a:t>
            </a:r>
            <a:r>
              <a:rPr lang="en-US" sz="1000" dirty="0">
                <a:solidFill>
                  <a:srgbClr val="264264"/>
                </a:solidFill>
                <a:latin typeface="Interstate ExtraLight"/>
              </a:rPr>
              <a:t>when they are away. </a:t>
            </a:r>
          </a:p>
          <a:p>
            <a:pPr marL="171450" indent="-171450" algn="l">
              <a:buFont typeface="Arial" panose="020B0604020202020204" pitchFamily="34" charset="0"/>
              <a:buChar char="•"/>
            </a:pPr>
            <a:endParaRPr lang="en-US" sz="1000" dirty="0">
              <a:solidFill>
                <a:srgbClr val="264264"/>
              </a:solidFill>
              <a:latin typeface="Interstate ExtraLight"/>
            </a:endParaRPr>
          </a:p>
          <a:p>
            <a:pPr marL="171450" lvl="0" indent="-171450" algn="l" hangingPunct="0">
              <a:buFont typeface="Arial" panose="020B0604020202020204" pitchFamily="34" charset="0"/>
              <a:buChar char="•"/>
            </a:pPr>
            <a:r>
              <a:rPr lang="en-US" sz="1000" dirty="0">
                <a:solidFill>
                  <a:srgbClr val="264264"/>
                </a:solidFill>
                <a:latin typeface="Interstate ExtraLight"/>
              </a:rPr>
              <a:t>Best to install in an area that would be prone to flooding.</a:t>
            </a:r>
          </a:p>
          <a:p>
            <a:pPr marL="628650" lvl="1" indent="-171450" algn="l" hangingPunct="0">
              <a:buFont typeface="Arial" panose="020B0604020202020204" pitchFamily="34" charset="0"/>
              <a:buChar char="•"/>
            </a:pPr>
            <a:r>
              <a:rPr lang="en-US" sz="1000" dirty="0">
                <a:solidFill>
                  <a:srgbClr val="264264"/>
                </a:solidFill>
                <a:latin typeface="Interstate ExtraLight"/>
              </a:rPr>
              <a:t>Water pipes</a:t>
            </a:r>
          </a:p>
          <a:p>
            <a:pPr marL="628650" lvl="1" indent="-171450" algn="l" hangingPunct="0">
              <a:buFont typeface="Arial" panose="020B0604020202020204" pitchFamily="34" charset="0"/>
              <a:buChar char="•"/>
            </a:pPr>
            <a:r>
              <a:rPr lang="en-US" sz="1000" dirty="0">
                <a:solidFill>
                  <a:srgbClr val="264264"/>
                </a:solidFill>
                <a:latin typeface="Interstate ExtraLight"/>
              </a:rPr>
              <a:t>Under Sinks</a:t>
            </a:r>
          </a:p>
          <a:p>
            <a:pPr marL="628650" lvl="1" indent="-171450" algn="l" hangingPunct="0">
              <a:buFont typeface="Arial" panose="020B0604020202020204" pitchFamily="34" charset="0"/>
              <a:buChar char="•"/>
            </a:pPr>
            <a:r>
              <a:rPr lang="en-US" sz="1000" dirty="0">
                <a:solidFill>
                  <a:srgbClr val="264264"/>
                </a:solidFill>
                <a:latin typeface="Interstate ExtraLight"/>
              </a:rPr>
              <a:t>Behind Toilets</a:t>
            </a:r>
          </a:p>
          <a:p>
            <a:pPr marL="628650" lvl="1" indent="-171450" algn="l" hangingPunct="0">
              <a:buFont typeface="Arial" panose="020B0604020202020204" pitchFamily="34" charset="0"/>
              <a:buChar char="•"/>
            </a:pPr>
            <a:r>
              <a:rPr lang="en-US" sz="1000" dirty="0">
                <a:solidFill>
                  <a:srgbClr val="264264"/>
                </a:solidFill>
                <a:latin typeface="Interstate ExtraLight"/>
              </a:rPr>
              <a:t>Air Conditioner Drip Pans</a:t>
            </a:r>
          </a:p>
          <a:p>
            <a:pPr marL="628650" lvl="1" indent="-171450" algn="l" hangingPunct="0">
              <a:buFont typeface="Arial" panose="020B0604020202020204" pitchFamily="34" charset="0"/>
              <a:buChar char="•"/>
            </a:pPr>
            <a:r>
              <a:rPr lang="en-US" sz="1000" dirty="0">
                <a:solidFill>
                  <a:srgbClr val="264264"/>
                </a:solidFill>
                <a:latin typeface="Interstate ExtraLight"/>
              </a:rPr>
              <a:t>Near Water Heaters</a:t>
            </a:r>
          </a:p>
          <a:p>
            <a:pPr marL="628650" lvl="1" indent="-171450" algn="l" hangingPunct="0">
              <a:buFont typeface="Arial" panose="020B0604020202020204" pitchFamily="34" charset="0"/>
              <a:buChar char="•"/>
            </a:pPr>
            <a:r>
              <a:rPr lang="en-US" sz="1000" dirty="0">
                <a:solidFill>
                  <a:srgbClr val="264264"/>
                </a:solidFill>
                <a:latin typeface="Interstate ExtraLight"/>
              </a:rPr>
              <a:t>Near Washing Machines </a:t>
            </a:r>
          </a:p>
          <a:p>
            <a:pPr marL="171450" indent="-171450" algn="l">
              <a:buFont typeface="Arial" panose="020B0604020202020204" pitchFamily="34" charset="0"/>
              <a:buChar char="•"/>
            </a:pPr>
            <a:endParaRPr lang="en-US" sz="1000" dirty="0">
              <a:solidFill>
                <a:srgbClr val="264264"/>
              </a:solidFill>
              <a:latin typeface="Interstate ExtraLight"/>
            </a:endParaRPr>
          </a:p>
          <a:p>
            <a:pPr marL="171450" lvl="0" indent="-171450" algn="l" hangingPunct="0">
              <a:buFont typeface="Arial" panose="020B0604020202020204" pitchFamily="34" charset="0"/>
              <a:buChar char="•"/>
            </a:pPr>
            <a:r>
              <a:rPr lang="en-US" sz="1000" b="1" dirty="0">
                <a:solidFill>
                  <a:srgbClr val="264264"/>
                </a:solidFill>
                <a:latin typeface="Interstate ExtraLight"/>
              </a:rPr>
              <a:t>2x AAA alkaline batteries </a:t>
            </a:r>
            <a:r>
              <a:rPr lang="en-US" sz="1000" dirty="0">
                <a:solidFill>
                  <a:srgbClr val="264264"/>
                </a:solidFill>
                <a:latin typeface="Interstate ExtraLight"/>
              </a:rPr>
              <a:t>last up to 2-3 years.</a:t>
            </a:r>
            <a:r>
              <a:rPr lang="en-US" sz="1000" b="1" dirty="0">
                <a:solidFill>
                  <a:srgbClr val="264264"/>
                </a:solidFill>
                <a:latin typeface="Interstate ExtraLight"/>
              </a:rPr>
              <a:t> </a:t>
            </a:r>
            <a:endParaRPr lang="en-US" sz="1000" dirty="0">
              <a:solidFill>
                <a:srgbClr val="264264"/>
              </a:solidFill>
              <a:latin typeface="Interstate ExtraLight"/>
            </a:endParaRPr>
          </a:p>
          <a:p>
            <a:pPr marL="171450" indent="-171450" algn="l">
              <a:buFont typeface="Arial" panose="020B0604020202020204" pitchFamily="34" charset="0"/>
              <a:buChar char="•"/>
            </a:pPr>
            <a:endParaRPr lang="en-US" sz="1000" dirty="0">
              <a:solidFill>
                <a:srgbClr val="264264"/>
              </a:solidFill>
              <a:latin typeface="Interstate ExtraLight"/>
            </a:endParaRPr>
          </a:p>
          <a:p>
            <a:pPr marL="171450" lvl="0" indent="-171450" algn="l" hangingPunct="0">
              <a:buFont typeface="Arial" panose="020B0604020202020204" pitchFamily="34" charset="0"/>
              <a:buChar char="•"/>
            </a:pPr>
            <a:r>
              <a:rPr lang="en-US" sz="1000" b="1" dirty="0">
                <a:solidFill>
                  <a:srgbClr val="264264"/>
                </a:solidFill>
                <a:latin typeface="Interstate ExtraLight"/>
              </a:rPr>
              <a:t>Non-alarm sensor </a:t>
            </a:r>
            <a:r>
              <a:rPr lang="en-US" sz="1000" dirty="0">
                <a:solidFill>
                  <a:srgbClr val="264264"/>
                </a:solidFill>
                <a:latin typeface="Interstate ExtraLight"/>
              </a:rPr>
              <a:t>notifies the homeowner, but not the</a:t>
            </a:r>
            <a:r>
              <a:rPr lang="en-US" sz="1000" b="1" dirty="0">
                <a:solidFill>
                  <a:srgbClr val="264264"/>
                </a:solidFill>
                <a:latin typeface="Interstate ExtraLight"/>
              </a:rPr>
              <a:t> </a:t>
            </a:r>
            <a:r>
              <a:rPr lang="en-US" sz="1000" dirty="0">
                <a:solidFill>
                  <a:srgbClr val="264264"/>
                </a:solidFill>
                <a:latin typeface="Interstate ExtraLight"/>
              </a:rPr>
              <a:t>police. </a:t>
            </a:r>
          </a:p>
          <a:p>
            <a:pPr marL="171450" indent="-171450" algn="l">
              <a:buFont typeface="Arial" panose="020B0604020202020204" pitchFamily="34" charset="0"/>
              <a:buChar char="•"/>
            </a:pPr>
            <a:endParaRPr lang="en-US" sz="1000" dirty="0">
              <a:solidFill>
                <a:srgbClr val="264264"/>
              </a:solidFill>
              <a:latin typeface="Interstate ExtraLight"/>
            </a:endParaRPr>
          </a:p>
          <a:p>
            <a:pPr marL="171450" lvl="0" indent="-171450" algn="l" hangingPunct="0">
              <a:buFont typeface="Arial" panose="020B0604020202020204" pitchFamily="34" charset="0"/>
              <a:buChar char="•"/>
            </a:pPr>
            <a:r>
              <a:rPr lang="en-US" sz="1000" dirty="0">
                <a:solidFill>
                  <a:srgbClr val="264264"/>
                </a:solidFill>
                <a:latin typeface="Interstate ExtraLight"/>
              </a:rPr>
              <a:t>Ideal for </a:t>
            </a:r>
            <a:r>
              <a:rPr lang="en-US" sz="1000" b="1" dirty="0">
                <a:solidFill>
                  <a:srgbClr val="264264"/>
                </a:solidFill>
                <a:latin typeface="Interstate ExtraLight"/>
              </a:rPr>
              <a:t>vacation or seasonal homes</a:t>
            </a:r>
            <a:r>
              <a:rPr lang="en-US" sz="1000" dirty="0">
                <a:solidFill>
                  <a:srgbClr val="264264"/>
                </a:solidFill>
                <a:latin typeface="Interstate ExtraLight"/>
              </a:rPr>
              <a:t> that may be vacant for long periods of time. </a:t>
            </a:r>
          </a:p>
          <a:p>
            <a:pPr marL="171450" indent="-171450" algn="l">
              <a:lnSpc>
                <a:spcPct val="140000"/>
              </a:lnSpc>
              <a:buFont typeface="Arial" panose="020B0604020202020204" pitchFamily="34" charset="0"/>
              <a:buChar char="•"/>
            </a:pPr>
            <a:endParaRPr lang="en-US" sz="1000" dirty="0">
              <a:solidFill>
                <a:srgbClr val="264264"/>
              </a:solidFill>
              <a:latin typeface="Interstate Bold"/>
              <a:cs typeface="Interstate Bold"/>
            </a:endParaRPr>
          </a:p>
        </p:txBody>
      </p:sp>
      <p:pic>
        <p:nvPicPr>
          <p:cNvPr id="6" name="Picture 5" descr="flood-sensor.psd"/>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375487" y="2564904"/>
            <a:ext cx="3034911" cy="2585744"/>
          </a:xfrm>
          <a:prstGeom prst="rect">
            <a:avLst/>
          </a:prstGeom>
        </p:spPr>
      </p:pic>
    </p:spTree>
    <p:custDataLst>
      <p:tags r:id="rId1"/>
    </p:custDataLst>
  </p:cSld>
  <p:clrMapOvr>
    <a:masterClrMapping/>
  </p:clrMapOvr>
  <p:transition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10835" y="1732353"/>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Environmental Protection – Freeze Detector </a:t>
            </a:r>
            <a:endParaRPr lang="en-US" sz="2000" dirty="0">
              <a:solidFill>
                <a:srgbClr val="FF0000"/>
              </a:solidFill>
              <a:latin typeface="Interstate ExtraLight"/>
              <a:cs typeface="Interstate ExtraLight"/>
            </a:endParaRPr>
          </a:p>
        </p:txBody>
      </p:sp>
      <p:sp>
        <p:nvSpPr>
          <p:cNvPr id="9" name="Rectangle 3"/>
          <p:cNvSpPr txBox="1">
            <a:spLocks noChangeArrowheads="1"/>
          </p:cNvSpPr>
          <p:nvPr/>
        </p:nvSpPr>
        <p:spPr>
          <a:xfrm>
            <a:off x="611561" y="2141153"/>
            <a:ext cx="4968552" cy="323206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71450" indent="-171450" algn="l" hangingPunct="0">
              <a:buFont typeface="Arial" panose="020B0604020202020204" pitchFamily="34" charset="0"/>
              <a:buChar char="•"/>
            </a:pPr>
            <a:r>
              <a:rPr lang="en-US" sz="1000" dirty="0">
                <a:solidFill>
                  <a:srgbClr val="264264"/>
                </a:solidFill>
                <a:latin typeface="Interstate ExtraLight"/>
                <a:cs typeface="Interstate Bold"/>
              </a:rPr>
              <a:t>Monitors an Open Area of 900 sq. ft.</a:t>
            </a:r>
          </a:p>
          <a:p>
            <a:pPr marL="171450" indent="-171450" algn="l" hangingPunct="0">
              <a:buFont typeface="Arial" panose="020B0604020202020204" pitchFamily="34" charset="0"/>
              <a:buChar char="•"/>
            </a:pPr>
            <a:endParaRPr lang="en-US" sz="1000" dirty="0" smtClean="0">
              <a:solidFill>
                <a:srgbClr val="264264"/>
              </a:solidFill>
              <a:latin typeface="Interstate ExtraLight"/>
            </a:endParaRPr>
          </a:p>
          <a:p>
            <a:pPr marL="171450" indent="-171450" algn="l" hangingPunct="0">
              <a:buFont typeface="Arial" panose="020B0604020202020204" pitchFamily="34" charset="0"/>
              <a:buChar char="•"/>
            </a:pPr>
            <a:r>
              <a:rPr lang="en-US" sz="1000" dirty="0" smtClean="0">
                <a:solidFill>
                  <a:srgbClr val="264264"/>
                </a:solidFill>
                <a:latin typeface="Interstate ExtraLight"/>
              </a:rPr>
              <a:t>Detects </a:t>
            </a:r>
            <a:r>
              <a:rPr lang="en-US" sz="1000" dirty="0">
                <a:solidFill>
                  <a:srgbClr val="264264"/>
                </a:solidFill>
                <a:latin typeface="Interstate ExtraLight"/>
              </a:rPr>
              <a:t>when </a:t>
            </a:r>
            <a:r>
              <a:rPr lang="en-US" sz="1000" b="1" dirty="0">
                <a:solidFill>
                  <a:srgbClr val="264264"/>
                </a:solidFill>
                <a:latin typeface="Interstate ExtraLight"/>
              </a:rPr>
              <a:t>temperatures fall below a specified point</a:t>
            </a:r>
            <a:r>
              <a:rPr lang="en-US" sz="1000" dirty="0">
                <a:solidFill>
                  <a:srgbClr val="264264"/>
                </a:solidFill>
                <a:latin typeface="Interstate ExtraLight"/>
              </a:rPr>
              <a:t> </a:t>
            </a:r>
            <a:r>
              <a:rPr lang="en-US" sz="1000" b="1" dirty="0">
                <a:solidFill>
                  <a:srgbClr val="264264"/>
                </a:solidFill>
                <a:latin typeface="Interstate ExtraLight"/>
              </a:rPr>
              <a:t>(45º F</a:t>
            </a:r>
            <a:r>
              <a:rPr lang="en-US" sz="1000" b="1" dirty="0" smtClean="0">
                <a:solidFill>
                  <a:srgbClr val="264264"/>
                </a:solidFill>
                <a:latin typeface="Interstate ExtraLight"/>
              </a:rPr>
              <a:t>)</a:t>
            </a:r>
            <a:r>
              <a:rPr lang="en-US" sz="1000" dirty="0">
                <a:solidFill>
                  <a:srgbClr val="264264"/>
                </a:solidFill>
                <a:latin typeface="Interstate ExtraLight"/>
              </a:rPr>
              <a:t> </a:t>
            </a:r>
            <a:r>
              <a:rPr lang="en-US" sz="1000" dirty="0">
                <a:solidFill>
                  <a:srgbClr val="264264"/>
                </a:solidFill>
                <a:latin typeface="Interstate ExtraLight"/>
                <a:cs typeface="Interstate Bold"/>
              </a:rPr>
              <a:t>and Reset at 55-60° </a:t>
            </a:r>
            <a:r>
              <a:rPr lang="en-US" sz="1000" dirty="0" smtClean="0">
                <a:solidFill>
                  <a:srgbClr val="264264"/>
                </a:solidFill>
                <a:latin typeface="Interstate ExtraLight"/>
                <a:cs typeface="Interstate Bold"/>
              </a:rPr>
              <a:t>F</a:t>
            </a:r>
            <a:endParaRPr lang="en-US" sz="1000" dirty="0">
              <a:solidFill>
                <a:srgbClr val="264264"/>
              </a:solidFill>
              <a:latin typeface="Interstate ExtraLight"/>
            </a:endParaRPr>
          </a:p>
          <a:p>
            <a:pPr marL="171450" indent="-171450" algn="l">
              <a:buFont typeface="Arial" panose="020B0604020202020204" pitchFamily="34" charset="0"/>
              <a:buChar char="•"/>
            </a:pPr>
            <a:endParaRPr lang="en-US" sz="1000" dirty="0">
              <a:solidFill>
                <a:srgbClr val="264264"/>
              </a:solidFill>
              <a:latin typeface="Interstate ExtraLight"/>
            </a:endParaRPr>
          </a:p>
          <a:p>
            <a:pPr marL="171450" lvl="0" indent="-171450" algn="l" hangingPunct="0">
              <a:buFont typeface="Arial" panose="020B0604020202020204" pitchFamily="34" charset="0"/>
              <a:buChar char="•"/>
            </a:pPr>
            <a:r>
              <a:rPr lang="en-US" sz="1000" b="1" dirty="0">
                <a:solidFill>
                  <a:srgbClr val="264264"/>
                </a:solidFill>
                <a:latin typeface="Interstate ExtraLight"/>
              </a:rPr>
              <a:t>Non-alarm sensor </a:t>
            </a:r>
            <a:r>
              <a:rPr lang="en-US" sz="1000" dirty="0">
                <a:solidFill>
                  <a:srgbClr val="264264"/>
                </a:solidFill>
                <a:latin typeface="Interstate ExtraLight"/>
              </a:rPr>
              <a:t>notifies the homeowner, but not the</a:t>
            </a:r>
            <a:r>
              <a:rPr lang="en-US" sz="1000" b="1" dirty="0">
                <a:solidFill>
                  <a:srgbClr val="264264"/>
                </a:solidFill>
                <a:latin typeface="Interstate ExtraLight"/>
              </a:rPr>
              <a:t> </a:t>
            </a:r>
            <a:r>
              <a:rPr lang="en-US" sz="1000" dirty="0">
                <a:solidFill>
                  <a:srgbClr val="264264"/>
                </a:solidFill>
                <a:latin typeface="Interstate ExtraLight"/>
              </a:rPr>
              <a:t>police. </a:t>
            </a:r>
          </a:p>
          <a:p>
            <a:pPr marL="171450" indent="-171450" algn="l">
              <a:buFont typeface="Arial" panose="020B0604020202020204" pitchFamily="34" charset="0"/>
              <a:buChar char="•"/>
            </a:pPr>
            <a:endParaRPr lang="en-US" sz="1000" dirty="0">
              <a:solidFill>
                <a:srgbClr val="264264"/>
              </a:solidFill>
              <a:latin typeface="Interstate ExtraLight"/>
            </a:endParaRPr>
          </a:p>
          <a:p>
            <a:pPr marL="171450" lvl="0" indent="-171450" algn="l" hangingPunct="0">
              <a:buFont typeface="Arial" panose="020B0604020202020204" pitchFamily="34" charset="0"/>
              <a:buChar char="•"/>
            </a:pPr>
            <a:r>
              <a:rPr lang="en-US" sz="1000" dirty="0">
                <a:solidFill>
                  <a:srgbClr val="264264"/>
                </a:solidFill>
                <a:latin typeface="Interstate ExtraLight"/>
              </a:rPr>
              <a:t>Make arrangements to get the furnace back up and running </a:t>
            </a:r>
            <a:r>
              <a:rPr lang="en-US" sz="1000" b="1" dirty="0">
                <a:solidFill>
                  <a:srgbClr val="264264"/>
                </a:solidFill>
                <a:latin typeface="Interstate ExtraLight"/>
              </a:rPr>
              <a:t>before water pipes freeze and burst</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pPr algn="l"/>
            <a:r>
              <a:rPr lang="en-US" sz="1000" dirty="0" smtClean="0">
                <a:solidFill>
                  <a:srgbClr val="264264"/>
                </a:solidFill>
                <a:latin typeface="Interstate ExtraLight"/>
              </a:rPr>
              <a:t> </a:t>
            </a:r>
            <a:endParaRPr lang="en-US" sz="1000" dirty="0">
              <a:solidFill>
                <a:srgbClr val="264264"/>
              </a:solidFill>
              <a:latin typeface="Interstate ExtraLight"/>
            </a:endParaRPr>
          </a:p>
          <a:p>
            <a:pPr marL="171450" lvl="0" indent="-171450" algn="l" hangingPunct="0">
              <a:buFont typeface="Arial" panose="020B0604020202020204" pitchFamily="34" charset="0"/>
              <a:buChar char="•"/>
            </a:pPr>
            <a:r>
              <a:rPr lang="en-US" sz="1000" dirty="0">
                <a:solidFill>
                  <a:srgbClr val="264264"/>
                </a:solidFill>
                <a:latin typeface="Interstate ExtraLight"/>
              </a:rPr>
              <a:t>Install in </a:t>
            </a:r>
            <a:r>
              <a:rPr lang="en-US" sz="1000" b="1" dirty="0">
                <a:solidFill>
                  <a:srgbClr val="264264"/>
                </a:solidFill>
                <a:latin typeface="Interstate ExtraLight"/>
              </a:rPr>
              <a:t>locations that will get cold quickly</a:t>
            </a:r>
            <a:r>
              <a:rPr lang="en-US" sz="1000" dirty="0">
                <a:solidFill>
                  <a:srgbClr val="264264"/>
                </a:solidFill>
                <a:latin typeface="Interstate ExtraLight"/>
              </a:rPr>
              <a:t> (e.g. entryway or laundry room). </a:t>
            </a:r>
          </a:p>
          <a:p>
            <a:pPr marL="628650" lvl="1" indent="-171450" algn="l" hangingPunct="0">
              <a:buFont typeface="Arial" panose="020B0604020202020204" pitchFamily="34" charset="0"/>
              <a:buChar char="•"/>
            </a:pPr>
            <a:r>
              <a:rPr lang="en-US" sz="1000" b="1" dirty="0">
                <a:solidFill>
                  <a:srgbClr val="264264"/>
                </a:solidFill>
                <a:latin typeface="Interstate ExtraLight"/>
              </a:rPr>
              <a:t>Avoid installing in areas with excessive heat </a:t>
            </a:r>
            <a:r>
              <a:rPr lang="en-US" sz="1000" dirty="0">
                <a:solidFill>
                  <a:srgbClr val="264264"/>
                </a:solidFill>
                <a:latin typeface="Interstate ExtraLight"/>
              </a:rPr>
              <a:t>(e.g.</a:t>
            </a:r>
            <a:r>
              <a:rPr lang="en-US" sz="1000" b="1" dirty="0">
                <a:solidFill>
                  <a:srgbClr val="264264"/>
                </a:solidFill>
                <a:latin typeface="Interstate ExtraLight"/>
              </a:rPr>
              <a:t> </a:t>
            </a:r>
            <a:r>
              <a:rPr lang="en-US" sz="1000" dirty="0">
                <a:solidFill>
                  <a:srgbClr val="264264"/>
                </a:solidFill>
                <a:latin typeface="Interstate ExtraLight"/>
              </a:rPr>
              <a:t>near a furnace or heating vent). </a:t>
            </a:r>
          </a:p>
          <a:p>
            <a:pPr marL="171450" lvl="0" indent="-171450" algn="l" hangingPunct="0">
              <a:buFont typeface="Arial" panose="020B0604020202020204" pitchFamily="34" charset="0"/>
              <a:buChar char="•"/>
            </a:pPr>
            <a:endParaRPr lang="en-US" sz="1000" dirty="0" smtClean="0">
              <a:solidFill>
                <a:srgbClr val="264264"/>
              </a:solidFill>
              <a:latin typeface="Interstate ExtraLight"/>
            </a:endParaRPr>
          </a:p>
          <a:p>
            <a:pPr marL="171450" lvl="0" indent="-171450" algn="l" hangingPunct="0">
              <a:buFont typeface="Arial" panose="020B0604020202020204" pitchFamily="34" charset="0"/>
              <a:buChar char="•"/>
            </a:pPr>
            <a:r>
              <a:rPr lang="en-US" sz="1000" dirty="0" smtClean="0">
                <a:solidFill>
                  <a:srgbClr val="264264"/>
                </a:solidFill>
                <a:latin typeface="Interstate ExtraLight"/>
              </a:rPr>
              <a:t>3-5 </a:t>
            </a:r>
            <a:r>
              <a:rPr lang="en-US" sz="1000" dirty="0">
                <a:solidFill>
                  <a:srgbClr val="264264"/>
                </a:solidFill>
                <a:latin typeface="Interstate ExtraLight"/>
              </a:rPr>
              <a:t>year battery life on </a:t>
            </a:r>
            <a:r>
              <a:rPr lang="en-US" sz="1000" b="1" dirty="0" smtClean="0">
                <a:solidFill>
                  <a:srgbClr val="264264"/>
                </a:solidFill>
                <a:latin typeface="Interstate ExtraLight"/>
              </a:rPr>
              <a:t>1 3.6v alkaline </a:t>
            </a:r>
            <a:r>
              <a:rPr lang="en-US" sz="1000" b="1" dirty="0">
                <a:solidFill>
                  <a:srgbClr val="264264"/>
                </a:solidFill>
                <a:latin typeface="Interstate ExtraLight"/>
              </a:rPr>
              <a:t>battery</a:t>
            </a:r>
            <a:r>
              <a:rPr lang="en-US" sz="1000" dirty="0">
                <a:solidFill>
                  <a:srgbClr val="264264"/>
                </a:solidFill>
                <a:latin typeface="Interstate ExtraLight"/>
              </a:rPr>
              <a:t>. </a:t>
            </a:r>
          </a:p>
          <a:p>
            <a:pPr algn="l"/>
            <a:endParaRPr lang="en-US" sz="1000" dirty="0">
              <a:solidFill>
                <a:srgbClr val="264264"/>
              </a:solidFill>
              <a:latin typeface="Interstate ExtraLight"/>
              <a:cs typeface="Times New Roman" pitchFamily="18" charset="0"/>
            </a:endParaRPr>
          </a:p>
        </p:txBody>
      </p:sp>
      <p:pic>
        <p:nvPicPr>
          <p:cNvPr id="10" name="Picture 9"/>
          <p:cNvPicPr>
            <a:picLocks noChangeAspect="1"/>
          </p:cNvPicPr>
          <p:nvPr/>
        </p:nvPicPr>
        <p:blipFill>
          <a:blip r:embed="rId3"/>
          <a:stretch>
            <a:fillRect/>
          </a:stretch>
        </p:blipFill>
        <p:spPr>
          <a:xfrm>
            <a:off x="5724128" y="2153050"/>
            <a:ext cx="1515790" cy="1515790"/>
          </a:xfrm>
          <a:prstGeom prst="rect">
            <a:avLst/>
          </a:prstGeom>
        </p:spPr>
      </p:pic>
      <p:pic>
        <p:nvPicPr>
          <p:cNvPr id="11" name="Picture 2" descr="Freeze Senso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53000" y="2901367"/>
            <a:ext cx="4191000" cy="297734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52981908"/>
      </p:ext>
    </p:extLst>
  </p:cSld>
  <p:clrMapOvr>
    <a:masterClrMapping/>
  </p:clrMapOvr>
  <p:transition advClick="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68084" y="1556792"/>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Keypads, Keychains &amp; Panics </a:t>
            </a:r>
            <a:endParaRPr lang="en-US" sz="2000" dirty="0">
              <a:solidFill>
                <a:srgbClr val="FF0000"/>
              </a:solidFill>
              <a:latin typeface="Interstate ExtraLight"/>
              <a:cs typeface="Interstate ExtraLight"/>
            </a:endParaRPr>
          </a:p>
        </p:txBody>
      </p:sp>
      <p:sp>
        <p:nvSpPr>
          <p:cNvPr id="9" name="TextBox 8"/>
          <p:cNvSpPr txBox="1"/>
          <p:nvPr/>
        </p:nvSpPr>
        <p:spPr>
          <a:xfrm>
            <a:off x="821628" y="1988840"/>
            <a:ext cx="7766224" cy="2308324"/>
          </a:xfrm>
          <a:prstGeom prst="rect">
            <a:avLst/>
          </a:prstGeom>
          <a:noFill/>
        </p:spPr>
        <p:txBody>
          <a:bodyPr wrap="square" rtlCol="0">
            <a:spAutoFit/>
          </a:bodyPr>
          <a:lstStyle/>
          <a:p>
            <a:pPr>
              <a:lnSpc>
                <a:spcPct val="120000"/>
              </a:lnSpc>
            </a:pPr>
            <a:r>
              <a:rPr lang="en-US" sz="1000" dirty="0" smtClean="0">
                <a:solidFill>
                  <a:srgbClr val="264264"/>
                </a:solidFill>
                <a:latin typeface="Interstate Bold"/>
                <a:cs typeface="Interstate Bold"/>
              </a:rPr>
              <a:t>Protect America offers our customer protection against emergency threats. The way the system is designed allows the alarm user to report an emergency, such as a robbery or an ambush, while still following the intruders instructions. In addition, Medical services are available, allowing the user to notify the monitoring station that medical assistance is needed. The good thing about our services are that they are concealed in arming and disarming stations and are available 24 hours a day, they are as follows:</a:t>
            </a:r>
          </a:p>
          <a:p>
            <a:endParaRPr lang="en-US" sz="1200" dirty="0" smtClean="0">
              <a:solidFill>
                <a:srgbClr val="264264"/>
              </a:solidFill>
              <a:latin typeface="Interstate Bold"/>
              <a:cs typeface="Interstate Bold"/>
            </a:endParaRPr>
          </a:p>
          <a:p>
            <a:pPr marL="171450" indent="-171450">
              <a:lnSpc>
                <a:spcPct val="140000"/>
              </a:lnSpc>
              <a:buFont typeface="Arial" pitchFamily="34" charset="0"/>
              <a:buChar char="•"/>
            </a:pPr>
            <a:r>
              <a:rPr lang="en-US" sz="1200" dirty="0" smtClean="0">
                <a:solidFill>
                  <a:srgbClr val="264264"/>
                </a:solidFill>
                <a:latin typeface="Interstate Bold"/>
                <a:cs typeface="Interstate Bold"/>
              </a:rPr>
              <a:t>Two way talking touch pad</a:t>
            </a:r>
          </a:p>
          <a:p>
            <a:pPr marL="171450" indent="-171450">
              <a:lnSpc>
                <a:spcPct val="140000"/>
              </a:lnSpc>
              <a:buFont typeface="Arial" pitchFamily="34" charset="0"/>
              <a:buChar char="•"/>
            </a:pPr>
            <a:r>
              <a:rPr lang="en-US" sz="1200" dirty="0" smtClean="0">
                <a:solidFill>
                  <a:srgbClr val="264264"/>
                </a:solidFill>
                <a:latin typeface="Interstate Bold"/>
                <a:cs typeface="Interstate Bold"/>
              </a:rPr>
              <a:t>Touch Screen Touchpad</a:t>
            </a:r>
          </a:p>
          <a:p>
            <a:pPr marL="171450" indent="-171450">
              <a:lnSpc>
                <a:spcPct val="140000"/>
              </a:lnSpc>
              <a:buFont typeface="Arial" pitchFamily="34" charset="0"/>
              <a:buChar char="•"/>
            </a:pPr>
            <a:r>
              <a:rPr lang="en-US" sz="1200" dirty="0" smtClean="0">
                <a:solidFill>
                  <a:srgbClr val="264264"/>
                </a:solidFill>
                <a:latin typeface="Interstate Bold"/>
                <a:cs typeface="Interstate Bold"/>
              </a:rPr>
              <a:t>Keychain Remotes</a:t>
            </a:r>
          </a:p>
          <a:p>
            <a:pPr marL="171450" indent="-171450">
              <a:lnSpc>
                <a:spcPct val="140000"/>
              </a:lnSpc>
              <a:buFont typeface="Arial" pitchFamily="34" charset="0"/>
              <a:buChar char="•"/>
            </a:pPr>
            <a:r>
              <a:rPr lang="en-US" sz="1200" dirty="0" smtClean="0">
                <a:solidFill>
                  <a:srgbClr val="264264"/>
                </a:solidFill>
                <a:latin typeface="Interstate Bold"/>
                <a:cs typeface="Interstate Bold"/>
              </a:rPr>
              <a:t>Panic Pendant Button</a:t>
            </a:r>
          </a:p>
          <a:p>
            <a:pPr marL="171450" indent="-171450">
              <a:lnSpc>
                <a:spcPct val="140000"/>
              </a:lnSpc>
              <a:buFont typeface="Arial" pitchFamily="34" charset="0"/>
              <a:buChar char="•"/>
            </a:pPr>
            <a:r>
              <a:rPr lang="en-US" sz="1200" dirty="0" smtClean="0">
                <a:solidFill>
                  <a:srgbClr val="264264"/>
                </a:solidFill>
                <a:latin typeface="Interstate Bold"/>
                <a:cs typeface="Interstate Bold"/>
              </a:rPr>
              <a:t>Panic Pendant Wrist </a:t>
            </a:r>
          </a:p>
        </p:txBody>
      </p:sp>
      <p:pic>
        <p:nvPicPr>
          <p:cNvPr id="10" name="Picture 9" descr="talking-wireless-keypad.ps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29148" y="2924944"/>
            <a:ext cx="2016842" cy="1649777"/>
          </a:xfrm>
          <a:prstGeom prst="rect">
            <a:avLst/>
          </a:prstGeom>
        </p:spPr>
      </p:pic>
      <p:pic>
        <p:nvPicPr>
          <p:cNvPr id="11" name="Picture 10" descr="Touch-Screen-w-screen-active-on-300dpi-NO-WEATHER.psd"/>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129147" y="4014741"/>
            <a:ext cx="2312145" cy="1682344"/>
          </a:xfrm>
          <a:prstGeom prst="rect">
            <a:avLst/>
          </a:prstGeom>
        </p:spPr>
      </p:pic>
      <p:pic>
        <p:nvPicPr>
          <p:cNvPr id="12" name="Picture 11" descr="four-button-keyfob.psd"/>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064981" y="4086356"/>
            <a:ext cx="1255608" cy="1610729"/>
          </a:xfrm>
          <a:prstGeom prst="rect">
            <a:avLst/>
          </a:prstGeom>
        </p:spPr>
      </p:pic>
    </p:spTree>
    <p:custDataLst>
      <p:tags r:id="rId1"/>
    </p:custDataLst>
    <p:extLst>
      <p:ext uri="{BB962C8B-B14F-4D97-AF65-F5344CB8AC3E}">
        <p14:creationId xmlns:p14="http://schemas.microsoft.com/office/powerpoint/2010/main" val="2827410697"/>
      </p:ext>
    </p:extLst>
  </p:cSld>
  <p:clrMapOvr>
    <a:masterClrMapping/>
  </p:clrMapOvr>
  <p:transition advClick="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20779" y="1732353"/>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Keypads– Wireless Talking Touchpad </a:t>
            </a:r>
            <a:endParaRPr lang="en-US" sz="2000" dirty="0">
              <a:solidFill>
                <a:srgbClr val="FF0000"/>
              </a:solidFill>
              <a:latin typeface="Interstate ExtraLight"/>
              <a:cs typeface="Interstate ExtraLight"/>
            </a:endParaRPr>
          </a:p>
        </p:txBody>
      </p:sp>
      <p:sp>
        <p:nvSpPr>
          <p:cNvPr id="3" name="Rectangle 2"/>
          <p:cNvSpPr/>
          <p:nvPr/>
        </p:nvSpPr>
        <p:spPr>
          <a:xfrm>
            <a:off x="620779" y="2132856"/>
            <a:ext cx="4527285" cy="2462213"/>
          </a:xfrm>
          <a:prstGeom prst="rect">
            <a:avLst/>
          </a:prstGeom>
        </p:spPr>
        <p:txBody>
          <a:bodyPr wrap="square">
            <a:spAutoFit/>
          </a:bodyPr>
          <a:lstStyle/>
          <a:p>
            <a:pPr marL="285750" lvl="0" indent="-285750">
              <a:lnSpc>
                <a:spcPct val="140000"/>
              </a:lnSpc>
              <a:buFont typeface="Arial" pitchFamily="34" charset="0"/>
              <a:buChar char="•"/>
            </a:pPr>
            <a:r>
              <a:rPr lang="en-US" sz="1000" dirty="0">
                <a:solidFill>
                  <a:srgbClr val="264264"/>
                </a:solidFill>
                <a:latin typeface="Interstate ExtraLight"/>
              </a:rPr>
              <a:t>Easy wall mounting near most common entry point (e.g. garage door). </a:t>
            </a:r>
            <a:endParaRPr lang="en-US" sz="1000" dirty="0" smtClean="0">
              <a:solidFill>
                <a:srgbClr val="264264"/>
              </a:solidFill>
              <a:latin typeface="Interstate Bold"/>
              <a:cs typeface="Interstate Bold"/>
            </a:endParaRPr>
          </a:p>
          <a:p>
            <a:pPr marL="285750" indent="-285750">
              <a:lnSpc>
                <a:spcPct val="140000"/>
              </a:lnSpc>
              <a:buFont typeface="Arial" pitchFamily="34" charset="0"/>
              <a:buChar char="•"/>
            </a:pPr>
            <a:r>
              <a:rPr lang="en-US" sz="1000" dirty="0" smtClean="0">
                <a:solidFill>
                  <a:srgbClr val="264264"/>
                </a:solidFill>
                <a:latin typeface="Interstate Bold"/>
                <a:cs typeface="Interstate Bold"/>
              </a:rPr>
              <a:t>Arming </a:t>
            </a:r>
            <a:r>
              <a:rPr lang="en-US" sz="1000" dirty="0">
                <a:solidFill>
                  <a:srgbClr val="264264"/>
                </a:solidFill>
                <a:latin typeface="Interstate Bold"/>
                <a:cs typeface="Interstate Bold"/>
              </a:rPr>
              <a:t>the entire </a:t>
            </a:r>
            <a:r>
              <a:rPr lang="en-US" sz="1000" dirty="0" smtClean="0">
                <a:solidFill>
                  <a:srgbClr val="264264"/>
                </a:solidFill>
                <a:latin typeface="Interstate Bold"/>
                <a:cs typeface="Interstate Bold"/>
              </a:rPr>
              <a:t>system </a:t>
            </a:r>
            <a:r>
              <a:rPr lang="en-US" sz="1000" dirty="0">
                <a:solidFill>
                  <a:srgbClr val="264264"/>
                </a:solidFill>
                <a:latin typeface="Interstate Bold"/>
                <a:cs typeface="Interstate Bold"/>
              </a:rPr>
              <a:t>(doors, windows, and motion sensors) </a:t>
            </a:r>
          </a:p>
          <a:p>
            <a:pPr marL="285750" indent="-285750">
              <a:lnSpc>
                <a:spcPct val="140000"/>
              </a:lnSpc>
              <a:buFont typeface="Arial" pitchFamily="34" charset="0"/>
              <a:buChar char="•"/>
            </a:pPr>
            <a:r>
              <a:rPr lang="en-US" sz="1000" dirty="0">
                <a:solidFill>
                  <a:srgbClr val="264264"/>
                </a:solidFill>
                <a:latin typeface="Interstate Bold"/>
                <a:cs typeface="Interstate Bold"/>
              </a:rPr>
              <a:t>Arm the system with the No Entry Delay Function activated. </a:t>
            </a:r>
          </a:p>
          <a:p>
            <a:pPr marL="285750" indent="-285750">
              <a:lnSpc>
                <a:spcPct val="140000"/>
              </a:lnSpc>
              <a:buFont typeface="Arial" pitchFamily="34" charset="0"/>
              <a:buChar char="•"/>
            </a:pPr>
            <a:r>
              <a:rPr lang="en-US" sz="1000" dirty="0">
                <a:solidFill>
                  <a:srgbClr val="264264"/>
                </a:solidFill>
                <a:latin typeface="Interstate Bold"/>
                <a:cs typeface="Interstate Bold"/>
              </a:rPr>
              <a:t>Disarming the system. </a:t>
            </a:r>
          </a:p>
          <a:p>
            <a:pPr marL="285750" indent="-285750">
              <a:lnSpc>
                <a:spcPct val="140000"/>
              </a:lnSpc>
              <a:buFont typeface="Arial" pitchFamily="34" charset="0"/>
              <a:buChar char="•"/>
            </a:pPr>
            <a:r>
              <a:rPr lang="en-US" sz="1000" dirty="0">
                <a:solidFill>
                  <a:srgbClr val="264264"/>
                </a:solidFill>
                <a:latin typeface="Interstate Bold"/>
                <a:cs typeface="Interstate Bold"/>
              </a:rPr>
              <a:t>Triggering a panic alarm to signal the central monitoring station in the case of a non-medical emergency. </a:t>
            </a:r>
          </a:p>
          <a:p>
            <a:pPr marL="285750" indent="-285750">
              <a:lnSpc>
                <a:spcPct val="140000"/>
              </a:lnSpc>
              <a:buFont typeface="Arial" pitchFamily="34" charset="0"/>
              <a:buChar char="•"/>
            </a:pPr>
            <a:r>
              <a:rPr lang="en-US" sz="1000" dirty="0">
                <a:solidFill>
                  <a:srgbClr val="264264"/>
                </a:solidFill>
                <a:latin typeface="Interstate Bold"/>
                <a:cs typeface="Interstate Bold"/>
              </a:rPr>
              <a:t>Check the entire system's status </a:t>
            </a:r>
          </a:p>
          <a:p>
            <a:pPr marL="285750" indent="-285750">
              <a:lnSpc>
                <a:spcPct val="140000"/>
              </a:lnSpc>
              <a:buFont typeface="Arial" pitchFamily="34" charset="0"/>
              <a:buChar char="•"/>
            </a:pPr>
            <a:r>
              <a:rPr lang="en-US" sz="1000" dirty="0">
                <a:solidFill>
                  <a:srgbClr val="264264"/>
                </a:solidFill>
                <a:latin typeface="Interstate Bold"/>
                <a:cs typeface="Interstate Bold"/>
              </a:rPr>
              <a:t>Allows you to listen in to the voice feedback which is heard at the Simon XT Control Panel. </a:t>
            </a:r>
            <a:endParaRPr lang="en-US" sz="1000" dirty="0" smtClean="0">
              <a:solidFill>
                <a:srgbClr val="264264"/>
              </a:solidFill>
              <a:latin typeface="Interstate Bold"/>
              <a:cs typeface="Interstate Bold"/>
            </a:endParaRPr>
          </a:p>
          <a:p>
            <a:pPr marL="285750" indent="-285750">
              <a:lnSpc>
                <a:spcPct val="140000"/>
              </a:lnSpc>
              <a:buFont typeface="Arial" pitchFamily="34" charset="0"/>
              <a:buChar char="•"/>
            </a:pPr>
            <a:r>
              <a:rPr lang="en-US" sz="1000" dirty="0" smtClean="0">
                <a:solidFill>
                  <a:srgbClr val="264264"/>
                </a:solidFill>
                <a:effectLst/>
                <a:latin typeface="Interstate Bold"/>
                <a:cs typeface="Interstate Bold"/>
              </a:rPr>
              <a:t>Does Not Chime</a:t>
            </a:r>
          </a:p>
          <a:p>
            <a:pPr marL="285750" indent="-285750">
              <a:lnSpc>
                <a:spcPct val="140000"/>
              </a:lnSpc>
              <a:buFont typeface="Arial" pitchFamily="34" charset="0"/>
              <a:buChar char="•"/>
            </a:pPr>
            <a:r>
              <a:rPr lang="en-US" sz="1000" dirty="0" smtClean="0">
                <a:solidFill>
                  <a:srgbClr val="264264"/>
                </a:solidFill>
                <a:latin typeface="Interstate Bold"/>
                <a:cs typeface="Interstate Bold"/>
              </a:rPr>
              <a:t>3 AAA Batteries</a:t>
            </a:r>
            <a:endParaRPr lang="en-US" sz="1000" dirty="0">
              <a:solidFill>
                <a:srgbClr val="264264"/>
              </a:solidFill>
              <a:effectLst/>
              <a:latin typeface="Interstate Bold"/>
              <a:cs typeface="Interstate Bold"/>
            </a:endParaRPr>
          </a:p>
        </p:txBody>
      </p:sp>
      <p:pic>
        <p:nvPicPr>
          <p:cNvPr id="4" name="Picture 3" descr="talking-wireless-keypad.ps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76056" y="2204864"/>
            <a:ext cx="3393761" cy="2776097"/>
          </a:xfrm>
          <a:prstGeom prst="rect">
            <a:avLst/>
          </a:prstGeom>
        </p:spPr>
      </p:pic>
    </p:spTree>
    <p:custDataLst>
      <p:tags r:id="rId1"/>
    </p:custDataLst>
    <p:extLst>
      <p:ext uri="{BB962C8B-B14F-4D97-AF65-F5344CB8AC3E}">
        <p14:creationId xmlns:p14="http://schemas.microsoft.com/office/powerpoint/2010/main" val="304537777"/>
      </p:ext>
    </p:extLst>
  </p:cSld>
  <p:clrMapOvr>
    <a:masterClrMapping/>
  </p:clrMapOvr>
  <p:transition advClick="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92787" y="1876369"/>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Keypads </a:t>
            </a:r>
            <a:r>
              <a:rPr lang="en-US" sz="2000" dirty="0" smtClean="0">
                <a:solidFill>
                  <a:srgbClr val="FF0000"/>
                </a:solidFill>
                <a:latin typeface="Interstate Bold"/>
                <a:cs typeface="Interstate ExtraLight"/>
              </a:rPr>
              <a:t>– Touch Screen Touchpad</a:t>
            </a:r>
            <a:endParaRPr lang="en-US" sz="2000" dirty="0">
              <a:solidFill>
                <a:srgbClr val="FF0000"/>
              </a:solidFill>
              <a:latin typeface="Interstate Bold"/>
              <a:cs typeface="Interstate Bold"/>
            </a:endParaRPr>
          </a:p>
        </p:txBody>
      </p:sp>
      <p:sp>
        <p:nvSpPr>
          <p:cNvPr id="3" name="Rectangle 2"/>
          <p:cNvSpPr/>
          <p:nvPr/>
        </p:nvSpPr>
        <p:spPr>
          <a:xfrm>
            <a:off x="692787" y="2357306"/>
            <a:ext cx="4572000" cy="2831544"/>
          </a:xfrm>
          <a:prstGeom prst="rect">
            <a:avLst/>
          </a:prstGeom>
        </p:spPr>
        <p:txBody>
          <a:bodyPr>
            <a:spAutoFit/>
          </a:bodyPr>
          <a:lstStyle/>
          <a:p>
            <a:pPr marL="285750" indent="-285750">
              <a:lnSpc>
                <a:spcPct val="120000"/>
              </a:lnSpc>
              <a:buFont typeface="Arial" pitchFamily="34" charset="0"/>
              <a:buChar char="•"/>
            </a:pPr>
            <a:r>
              <a:rPr lang="en-US" sz="1000" dirty="0">
                <a:solidFill>
                  <a:srgbClr val="264264"/>
                </a:solidFill>
                <a:latin typeface="Interstate Bold"/>
                <a:cs typeface="Interstate Bold"/>
              </a:rPr>
              <a:t>3.5-inch color LCD screen with Graphical User Interface (GUI) delivers easy-to-understand information at a quick glance</a:t>
            </a:r>
          </a:p>
          <a:p>
            <a:pPr marL="285750" indent="-285750">
              <a:lnSpc>
                <a:spcPct val="120000"/>
              </a:lnSpc>
              <a:buFont typeface="Arial" pitchFamily="34" charset="0"/>
              <a:buChar char="•"/>
            </a:pPr>
            <a:r>
              <a:rPr lang="en-US" sz="1000" dirty="0">
                <a:solidFill>
                  <a:srgbClr val="264264"/>
                </a:solidFill>
                <a:latin typeface="Interstate Bold"/>
                <a:cs typeface="Interstate Bold"/>
              </a:rPr>
              <a:t>Wireless design facilitates quick and easy installation</a:t>
            </a:r>
          </a:p>
          <a:p>
            <a:pPr marL="285750" indent="-285750">
              <a:lnSpc>
                <a:spcPct val="120000"/>
              </a:lnSpc>
              <a:buFont typeface="Arial" pitchFamily="34" charset="0"/>
              <a:buChar char="•"/>
            </a:pPr>
            <a:r>
              <a:rPr lang="en-US" sz="1000" dirty="0">
                <a:solidFill>
                  <a:srgbClr val="264264"/>
                </a:solidFill>
                <a:latin typeface="Interstate Bold"/>
                <a:cs typeface="Interstate Bold"/>
              </a:rPr>
              <a:t>Simon XT compatible for added control of security system features</a:t>
            </a:r>
          </a:p>
          <a:p>
            <a:pPr marL="285750" indent="-285750">
              <a:lnSpc>
                <a:spcPct val="120000"/>
              </a:lnSpc>
              <a:buFont typeface="Arial" pitchFamily="34" charset="0"/>
              <a:buChar char="•"/>
            </a:pPr>
            <a:r>
              <a:rPr lang="en-US" sz="1000" dirty="0">
                <a:solidFill>
                  <a:srgbClr val="264264"/>
                </a:solidFill>
                <a:latin typeface="Interstate Bold"/>
                <a:cs typeface="Interstate Bold"/>
              </a:rPr>
              <a:t>Does need AC Power</a:t>
            </a:r>
          </a:p>
          <a:p>
            <a:pPr marL="285750" indent="-285750">
              <a:lnSpc>
                <a:spcPct val="120000"/>
              </a:lnSpc>
              <a:buFont typeface="Arial" pitchFamily="34" charset="0"/>
              <a:buChar char="•"/>
            </a:pPr>
            <a:r>
              <a:rPr lang="en-US" sz="1000" dirty="0">
                <a:solidFill>
                  <a:srgbClr val="264264"/>
                </a:solidFill>
                <a:latin typeface="Interstate Bold"/>
                <a:cs typeface="Interstate Bold"/>
              </a:rPr>
              <a:t>4 AAA batteries (for backup purposes only</a:t>
            </a:r>
            <a:r>
              <a:rPr lang="en-US" sz="1000" dirty="0" smtClean="0">
                <a:solidFill>
                  <a:srgbClr val="264264"/>
                </a:solidFill>
                <a:latin typeface="Interstate Bold"/>
                <a:cs typeface="Interstate Bold"/>
              </a:rPr>
              <a:t>)</a:t>
            </a:r>
          </a:p>
          <a:p>
            <a:pPr marL="285750" indent="-285750">
              <a:lnSpc>
                <a:spcPct val="120000"/>
              </a:lnSpc>
              <a:buFont typeface="Arial" pitchFamily="34" charset="0"/>
              <a:buChar char="•"/>
            </a:pPr>
            <a:r>
              <a:rPr lang="en-US" sz="1000" dirty="0" smtClean="0">
                <a:solidFill>
                  <a:srgbClr val="264264"/>
                </a:solidFill>
                <a:latin typeface="Interstate Bold"/>
                <a:cs typeface="Interstate Bold"/>
              </a:rPr>
              <a:t>Arm </a:t>
            </a:r>
            <a:r>
              <a:rPr lang="en-US" sz="1000" dirty="0">
                <a:solidFill>
                  <a:srgbClr val="264264"/>
                </a:solidFill>
                <a:latin typeface="Interstate Bold"/>
                <a:cs typeface="Interstate Bold"/>
              </a:rPr>
              <a:t>the system (doors, windows, and motion sensors) Disarm the system</a:t>
            </a:r>
          </a:p>
          <a:p>
            <a:pPr marL="285750" indent="-285750">
              <a:lnSpc>
                <a:spcPct val="120000"/>
              </a:lnSpc>
              <a:buFont typeface="Arial" pitchFamily="34" charset="0"/>
              <a:buChar char="•"/>
            </a:pPr>
            <a:r>
              <a:rPr lang="en-US" sz="1000" dirty="0">
                <a:solidFill>
                  <a:srgbClr val="264264"/>
                </a:solidFill>
                <a:latin typeface="Interstate Bold"/>
                <a:cs typeface="Interstate Bold"/>
              </a:rPr>
              <a:t>Activate a panic alarm to call the central monitoring station in a non-medical emergency</a:t>
            </a:r>
          </a:p>
          <a:p>
            <a:pPr marL="285750" indent="-285750">
              <a:lnSpc>
                <a:spcPct val="120000"/>
              </a:lnSpc>
              <a:buFont typeface="Arial" pitchFamily="34" charset="0"/>
              <a:buChar char="•"/>
            </a:pPr>
            <a:r>
              <a:rPr lang="en-US" sz="1000" dirty="0">
                <a:solidFill>
                  <a:srgbClr val="264264"/>
                </a:solidFill>
                <a:latin typeface="Interstate Bold"/>
                <a:cs typeface="Interstate Bold"/>
              </a:rPr>
              <a:t>Check system status</a:t>
            </a:r>
          </a:p>
          <a:p>
            <a:pPr marL="285750" indent="-285750">
              <a:lnSpc>
                <a:spcPct val="120000"/>
              </a:lnSpc>
              <a:buFont typeface="Arial" pitchFamily="34" charset="0"/>
              <a:buChar char="•"/>
            </a:pPr>
            <a:r>
              <a:rPr lang="en-US" sz="1000" dirty="0">
                <a:solidFill>
                  <a:srgbClr val="264264"/>
                </a:solidFill>
                <a:latin typeface="Interstate Bold"/>
                <a:cs typeface="Interstate Bold"/>
              </a:rPr>
              <a:t>Turn system controlled lights on or off (depending on your system configuration</a:t>
            </a:r>
            <a:r>
              <a:rPr lang="en-US" sz="1000" dirty="0" smtClean="0">
                <a:solidFill>
                  <a:srgbClr val="264264"/>
                </a:solidFill>
                <a:latin typeface="Interstate Bold"/>
                <a:cs typeface="Interstate Bold"/>
              </a:rPr>
              <a:t>)</a:t>
            </a:r>
            <a:endParaRPr lang="en-US" sz="1000" dirty="0">
              <a:solidFill>
                <a:srgbClr val="264264"/>
              </a:solidFill>
              <a:latin typeface="Interstate Bold"/>
              <a:cs typeface="Interstate Bold"/>
            </a:endParaRPr>
          </a:p>
          <a:p>
            <a:pPr marL="285750" indent="-285750">
              <a:lnSpc>
                <a:spcPct val="120000"/>
              </a:lnSpc>
              <a:buFont typeface="Arial" pitchFamily="34" charset="0"/>
              <a:buChar char="•"/>
            </a:pPr>
            <a:r>
              <a:rPr lang="en-US" sz="1000" dirty="0">
                <a:solidFill>
                  <a:srgbClr val="264264"/>
                </a:solidFill>
                <a:latin typeface="Interstate Bold"/>
                <a:cs typeface="Interstate Bold"/>
              </a:rPr>
              <a:t>Hear voice feedback of the status of the Simon XT control </a:t>
            </a:r>
            <a:r>
              <a:rPr lang="en-US" sz="1000" dirty="0" smtClean="0">
                <a:solidFill>
                  <a:srgbClr val="264264"/>
                </a:solidFill>
                <a:latin typeface="Interstate Bold"/>
                <a:cs typeface="Interstate Bold"/>
              </a:rPr>
              <a:t>panel</a:t>
            </a:r>
          </a:p>
          <a:p>
            <a:pPr marL="285750" indent="-285750">
              <a:buFont typeface="Arial" pitchFamily="34" charset="0"/>
              <a:buChar char="•"/>
            </a:pPr>
            <a:endParaRPr lang="en-US" sz="1000" dirty="0">
              <a:solidFill>
                <a:srgbClr val="264264"/>
              </a:solidFill>
              <a:effectLst/>
              <a:latin typeface="Times New Roman" pitchFamily="18" charset="0"/>
              <a:cs typeface="Times New Roman" pitchFamily="18" charset="0"/>
            </a:endParaRPr>
          </a:p>
        </p:txBody>
      </p:sp>
      <p:pic>
        <p:nvPicPr>
          <p:cNvPr id="10" name="Picture 2" descr="Touchscreen"/>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839" b="89960" l="9900" r="100000"/>
                    </a14:imgEffect>
                  </a14:imgLayer>
                </a14:imgProps>
              </a:ext>
              <a:ext uri="{28A0092B-C50C-407E-A947-70E740481C1C}">
                <a14:useLocalDpi xmlns:a14="http://schemas.microsoft.com/office/drawing/2010/main" val="0"/>
              </a:ext>
            </a:extLst>
          </a:blip>
          <a:srcRect/>
          <a:stretch>
            <a:fillRect/>
          </a:stretch>
        </p:blipFill>
        <p:spPr bwMode="auto">
          <a:xfrm>
            <a:off x="4572000" y="2316956"/>
            <a:ext cx="4075972" cy="291224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37825531"/>
      </p:ext>
    </p:extLst>
  </p:cSld>
  <p:clrMapOvr>
    <a:masterClrMapping/>
  </p:clrMapOvr>
  <p:transition advClick="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772816"/>
            <a:ext cx="3960440" cy="450848"/>
          </a:xfrm>
        </p:spPr>
        <p:txBody>
          <a:bodyPr>
            <a:noAutofit/>
          </a:bodyPr>
          <a:lstStyle/>
          <a:p>
            <a:r>
              <a:rPr lang="en-US" sz="2000" dirty="0" smtClean="0">
                <a:solidFill>
                  <a:srgbClr val="FF0000"/>
                </a:solidFill>
                <a:latin typeface="Interstate ExtraLight"/>
              </a:rPr>
              <a:t>Keypads - The </a:t>
            </a:r>
            <a:r>
              <a:rPr lang="en-US" sz="2000" dirty="0">
                <a:solidFill>
                  <a:srgbClr val="FF0000"/>
                </a:solidFill>
                <a:latin typeface="Interstate ExtraLight"/>
              </a:rPr>
              <a:t>Mini </a:t>
            </a:r>
            <a:r>
              <a:rPr lang="en-US" sz="2000" dirty="0" smtClean="0">
                <a:solidFill>
                  <a:srgbClr val="FF0000"/>
                </a:solidFill>
                <a:latin typeface="Interstate ExtraLight"/>
              </a:rPr>
              <a:t>Pinpad</a:t>
            </a:r>
            <a:endParaRPr lang="en-US" sz="2000" dirty="0">
              <a:solidFill>
                <a:srgbClr val="FF0000"/>
              </a:solidFill>
              <a:latin typeface="Interstate ExtraLight"/>
            </a:endParaRPr>
          </a:p>
        </p:txBody>
      </p:sp>
      <p:sp>
        <p:nvSpPr>
          <p:cNvPr id="3" name="Text Placeholder 3"/>
          <p:cNvSpPr>
            <a:spLocks noGrp="1"/>
          </p:cNvSpPr>
          <p:nvPr>
            <p:ph type="body" sz="half" idx="2"/>
          </p:nvPr>
        </p:nvSpPr>
        <p:spPr>
          <a:xfrm>
            <a:off x="755576" y="2295673"/>
            <a:ext cx="4032448" cy="2933527"/>
          </a:xfrm>
        </p:spPr>
        <p:txBody>
          <a:bodyPr/>
          <a:lstStyle/>
          <a:p>
            <a:pPr marL="171450" lvl="0" indent="-171450" hangingPunct="0">
              <a:buFont typeface="Arial" panose="020B0604020202020204" pitchFamily="34" charset="0"/>
              <a:buChar char="•"/>
            </a:pPr>
            <a:r>
              <a:rPr lang="en-US" sz="1000" dirty="0">
                <a:solidFill>
                  <a:srgbClr val="264264"/>
                </a:solidFill>
                <a:latin typeface="Interstate ExtraLight"/>
              </a:rPr>
              <a:t>Can be </a:t>
            </a:r>
            <a:r>
              <a:rPr lang="en-US" sz="1000" b="1" dirty="0">
                <a:solidFill>
                  <a:srgbClr val="264264"/>
                </a:solidFill>
                <a:latin typeface="Interstate ExtraLight"/>
              </a:rPr>
              <a:t>mounted virtually anywhere</a:t>
            </a:r>
            <a:r>
              <a:rPr lang="en-US" sz="1000" dirty="0">
                <a:solidFill>
                  <a:srgbClr val="264264"/>
                </a:solidFill>
                <a:latin typeface="Interstate ExtraLight"/>
              </a:rPr>
              <a:t> due to small size and no power cord. </a:t>
            </a:r>
          </a:p>
          <a:p>
            <a:pPr marL="171450" lvl="0" indent="-171450" hangingPunct="0">
              <a:buFont typeface="Arial" panose="020B0604020202020204" pitchFamily="34" charset="0"/>
              <a:buChar char="•"/>
            </a:pPr>
            <a:r>
              <a:rPr lang="en-US" sz="1000" b="1" dirty="0">
                <a:solidFill>
                  <a:srgbClr val="264264"/>
                </a:solidFill>
                <a:latin typeface="Interstate ExtraLight"/>
              </a:rPr>
              <a:t>Weather resistant </a:t>
            </a:r>
            <a:r>
              <a:rPr lang="en-US" sz="1000" dirty="0">
                <a:solidFill>
                  <a:srgbClr val="264264"/>
                </a:solidFill>
                <a:latin typeface="Interstate ExtraLight"/>
              </a:rPr>
              <a:t>makes it great for garages or car visors.</a:t>
            </a:r>
            <a:r>
              <a:rPr lang="en-US" sz="1000" b="1" dirty="0">
                <a:solidFill>
                  <a:srgbClr val="264264"/>
                </a:solidFill>
                <a:latin typeface="Interstate ExtraLight"/>
              </a:rPr>
              <a:t> </a:t>
            </a:r>
            <a:endParaRPr lang="en-US" sz="1000" dirty="0">
              <a:solidFill>
                <a:srgbClr val="264264"/>
              </a:solidFill>
              <a:latin typeface="Interstate ExtraLight"/>
            </a:endParaRPr>
          </a:p>
          <a:p>
            <a:pPr marL="171450" lvl="0" indent="-171450" hangingPunct="0">
              <a:buFont typeface="Arial" panose="020B0604020202020204" pitchFamily="34" charset="0"/>
              <a:buChar char="•"/>
            </a:pPr>
            <a:r>
              <a:rPr lang="en-US" sz="1000" b="1" dirty="0">
                <a:solidFill>
                  <a:srgbClr val="264264"/>
                </a:solidFill>
                <a:latin typeface="Interstate ExtraLight"/>
              </a:rPr>
              <a:t>One button arming </a:t>
            </a:r>
            <a:r>
              <a:rPr lang="en-US" sz="1000" dirty="0">
                <a:solidFill>
                  <a:srgbClr val="264264"/>
                </a:solidFill>
                <a:latin typeface="Interstate ExtraLight"/>
              </a:rPr>
              <a:t>in both away or stay modes.</a:t>
            </a:r>
            <a:r>
              <a:rPr lang="en-US" sz="1000" b="1" dirty="0">
                <a:solidFill>
                  <a:srgbClr val="264264"/>
                </a:solidFill>
                <a:latin typeface="Interstate ExtraLight"/>
              </a:rPr>
              <a:t> </a:t>
            </a:r>
            <a:endParaRPr lang="en-US" sz="1000" dirty="0">
              <a:solidFill>
                <a:srgbClr val="264264"/>
              </a:solidFill>
              <a:latin typeface="Interstate ExtraLight"/>
            </a:endParaRPr>
          </a:p>
          <a:p>
            <a:pPr marL="171450" lvl="0" indent="-171450" hangingPunct="0">
              <a:buFont typeface="Arial" panose="020B0604020202020204" pitchFamily="34" charset="0"/>
              <a:buChar char="•"/>
            </a:pPr>
            <a:r>
              <a:rPr lang="en-US" sz="1000" dirty="0">
                <a:solidFill>
                  <a:srgbClr val="264264"/>
                </a:solidFill>
                <a:latin typeface="Interstate ExtraLight"/>
              </a:rPr>
              <a:t>Hold arm &amp; disarm buttons for </a:t>
            </a:r>
            <a:r>
              <a:rPr lang="en-US" sz="1000" b="1" dirty="0">
                <a:solidFill>
                  <a:srgbClr val="264264"/>
                </a:solidFill>
                <a:latin typeface="Interstate ExtraLight"/>
              </a:rPr>
              <a:t>Panic emergency alarm</a:t>
            </a:r>
            <a:r>
              <a:rPr lang="en-US" sz="1000" dirty="0">
                <a:solidFill>
                  <a:srgbClr val="264264"/>
                </a:solidFill>
                <a:latin typeface="Interstate ExtraLight"/>
              </a:rPr>
              <a:t>. </a:t>
            </a:r>
          </a:p>
          <a:p>
            <a:pPr marL="171450" lvl="0" indent="-171450" hangingPunct="0">
              <a:buFont typeface="Arial" panose="020B0604020202020204" pitchFamily="34" charset="0"/>
              <a:buChar char="•"/>
            </a:pPr>
            <a:r>
              <a:rPr lang="en-US" sz="1000" dirty="0">
                <a:solidFill>
                  <a:srgbClr val="264264"/>
                </a:solidFill>
                <a:latin typeface="Interstate ExtraLight"/>
              </a:rPr>
              <a:t>4 digit PIN required for </a:t>
            </a:r>
            <a:r>
              <a:rPr lang="en-US" sz="1000" b="1" dirty="0">
                <a:solidFill>
                  <a:srgbClr val="264264"/>
                </a:solidFill>
                <a:latin typeface="Interstate ExtraLight"/>
              </a:rPr>
              <a:t>secure disarming</a:t>
            </a:r>
            <a:r>
              <a:rPr lang="en-US" sz="1000" dirty="0">
                <a:solidFill>
                  <a:srgbClr val="264264"/>
                </a:solidFill>
                <a:latin typeface="Interstate ExtraLight"/>
              </a:rPr>
              <a:t> (no multi-user codes or Hostage code). </a:t>
            </a:r>
          </a:p>
          <a:p>
            <a:pPr marL="171450" lvl="0" indent="-171450" hangingPunct="0">
              <a:buFont typeface="Arial" panose="020B0604020202020204" pitchFamily="34" charset="0"/>
              <a:buChar char="•"/>
            </a:pPr>
            <a:r>
              <a:rPr lang="en-US" sz="1000" b="1" dirty="0">
                <a:solidFill>
                  <a:srgbClr val="264264"/>
                </a:solidFill>
                <a:latin typeface="Interstate ExtraLight"/>
              </a:rPr>
              <a:t>Lithium “watch” battery </a:t>
            </a:r>
            <a:r>
              <a:rPr lang="en-US" sz="1000" dirty="0">
                <a:solidFill>
                  <a:srgbClr val="264264"/>
                </a:solidFill>
                <a:latin typeface="Interstate ExtraLight"/>
              </a:rPr>
              <a:t>lasts 4-6 years (</a:t>
            </a:r>
            <a:r>
              <a:rPr lang="en-US" sz="1000" dirty="0" smtClean="0">
                <a:solidFill>
                  <a:srgbClr val="264264"/>
                </a:solidFill>
                <a:latin typeface="Interstate ExtraLight"/>
              </a:rPr>
              <a:t>CR2032</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endParaRPr lang="en-US" sz="1000" dirty="0">
              <a:solidFill>
                <a:srgbClr val="264264"/>
              </a:solidFill>
              <a:latin typeface="Interstate ExtraLight"/>
            </a:endParaRPr>
          </a:p>
        </p:txBody>
      </p:sp>
      <p:pic>
        <p:nvPicPr>
          <p:cNvPr id="4" name="Picture 2" descr="Mini Pinpad"/>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16016" y="1772816"/>
            <a:ext cx="4170694" cy="35565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2057044"/>
      </p:ext>
    </p:extLst>
  </p:cSld>
  <p:clrMapOvr>
    <a:masterClrMapping/>
  </p:clrMapOvr>
  <p:transition advClick="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92787" y="2020385"/>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Keychains – Keychain Remote </a:t>
            </a:r>
            <a:endParaRPr lang="en-US" sz="2000" dirty="0">
              <a:solidFill>
                <a:srgbClr val="FF0000"/>
              </a:solidFill>
              <a:latin typeface="Interstate Bold"/>
              <a:cs typeface="Interstate Bold"/>
            </a:endParaRPr>
          </a:p>
        </p:txBody>
      </p:sp>
      <p:sp>
        <p:nvSpPr>
          <p:cNvPr id="3" name="Rectangle 2"/>
          <p:cNvSpPr/>
          <p:nvPr/>
        </p:nvSpPr>
        <p:spPr>
          <a:xfrm>
            <a:off x="692787" y="2416722"/>
            <a:ext cx="4572000" cy="2862322"/>
          </a:xfrm>
          <a:prstGeom prst="rect">
            <a:avLst/>
          </a:prstGeom>
        </p:spPr>
        <p:txBody>
          <a:bodyPr>
            <a:spAutoFit/>
          </a:bodyPr>
          <a:lstStyle/>
          <a:p>
            <a:pPr marL="171450" lvl="0" indent="-171450" hangingPunct="0">
              <a:buFont typeface="Arial" panose="020B0604020202020204" pitchFamily="34" charset="0"/>
              <a:buChar char="•"/>
            </a:pPr>
            <a:r>
              <a:rPr lang="en-US" sz="1000" b="1" dirty="0">
                <a:solidFill>
                  <a:srgbClr val="264264"/>
                </a:solidFill>
                <a:latin typeface="Interstate ExtraLight"/>
              </a:rPr>
              <a:t>One button arming &amp; disarming</a:t>
            </a:r>
            <a:r>
              <a:rPr lang="en-US" sz="1000" dirty="0">
                <a:solidFill>
                  <a:srgbClr val="264264"/>
                </a:solidFill>
                <a:latin typeface="Interstate ExtraLight"/>
              </a:rPr>
              <a:t>.</a:t>
            </a:r>
            <a:r>
              <a:rPr lang="en-US" sz="1000" b="1" dirty="0">
                <a:solidFill>
                  <a:srgbClr val="264264"/>
                </a:solidFill>
                <a:latin typeface="Interstate ExtraLight"/>
              </a:rPr>
              <a:t> </a:t>
            </a:r>
          </a:p>
          <a:p>
            <a:pPr marL="628650" lvl="1" indent="-171450" hangingPunct="0">
              <a:buFont typeface="Arial" panose="020B0604020202020204" pitchFamily="34" charset="0"/>
              <a:buChar char="•"/>
            </a:pPr>
            <a:r>
              <a:rPr lang="en-US" sz="1000" dirty="0">
                <a:solidFill>
                  <a:srgbClr val="264264"/>
                </a:solidFill>
                <a:latin typeface="Interstate ExtraLight"/>
              </a:rPr>
              <a:t>Lock once for Stay Mode</a:t>
            </a:r>
          </a:p>
          <a:p>
            <a:pPr marL="628650" lvl="1" indent="-171450" hangingPunct="0">
              <a:buFont typeface="Arial" panose="020B0604020202020204" pitchFamily="34" charset="0"/>
              <a:buChar char="•"/>
            </a:pPr>
            <a:r>
              <a:rPr lang="en-US" sz="1000" dirty="0">
                <a:solidFill>
                  <a:srgbClr val="264264"/>
                </a:solidFill>
                <a:latin typeface="Interstate ExtraLight"/>
              </a:rPr>
              <a:t>Lock twice for Away Mode</a:t>
            </a:r>
          </a:p>
          <a:p>
            <a:pPr marL="628650" lvl="1" indent="-171450" hangingPunct="0">
              <a:buFont typeface="Arial" panose="020B0604020202020204" pitchFamily="34" charset="0"/>
              <a:buChar char="•"/>
            </a:pPr>
            <a:r>
              <a:rPr lang="en-US" sz="1000" dirty="0">
                <a:solidFill>
                  <a:srgbClr val="264264"/>
                </a:solidFill>
                <a:latin typeface="Interstate ExtraLight"/>
              </a:rPr>
              <a:t>Lock third time to activate the Latch Key feature (Landline Control Panels Only)</a:t>
            </a:r>
          </a:p>
          <a:p>
            <a:endParaRPr lang="en-US" sz="1000" dirty="0">
              <a:solidFill>
                <a:srgbClr val="264264"/>
              </a:solidFill>
              <a:latin typeface="Interstate ExtraLight"/>
            </a:endParaRPr>
          </a:p>
          <a:p>
            <a:pPr marL="171450" lvl="0" indent="-171450" hangingPunct="0">
              <a:buFont typeface="Arial" panose="020B0604020202020204" pitchFamily="34" charset="0"/>
              <a:buChar char="•"/>
            </a:pPr>
            <a:r>
              <a:rPr lang="en-US" sz="1000" dirty="0">
                <a:solidFill>
                  <a:srgbClr val="264264"/>
                </a:solidFill>
                <a:latin typeface="Interstate ExtraLight"/>
              </a:rPr>
              <a:t>Hold arm &amp; disarm button for a </a:t>
            </a:r>
            <a:r>
              <a:rPr lang="en-US" sz="1000" b="1" dirty="0">
                <a:solidFill>
                  <a:srgbClr val="264264"/>
                </a:solidFill>
                <a:latin typeface="Interstate ExtraLight"/>
              </a:rPr>
              <a:t>Police Panic</a:t>
            </a:r>
            <a:r>
              <a:rPr lang="en-US" sz="1000" dirty="0">
                <a:solidFill>
                  <a:srgbClr val="264264"/>
                </a:solidFill>
                <a:latin typeface="Interstate ExtraLight"/>
              </a:rPr>
              <a:t>.</a:t>
            </a:r>
          </a:p>
          <a:p>
            <a:pPr lvl="0" hangingPunct="0"/>
            <a:r>
              <a:rPr lang="en-US" sz="1000" dirty="0">
                <a:solidFill>
                  <a:srgbClr val="264264"/>
                </a:solidFill>
                <a:latin typeface="Interstate ExtraLight"/>
              </a:rPr>
              <a:t> </a:t>
            </a:r>
          </a:p>
          <a:p>
            <a:pPr marL="171450" lvl="0" indent="-171450" hangingPunct="0">
              <a:buFont typeface="Arial" panose="020B0604020202020204" pitchFamily="34" charset="0"/>
              <a:buChar char="•"/>
            </a:pPr>
            <a:r>
              <a:rPr lang="en-US" sz="1000" dirty="0">
                <a:solidFill>
                  <a:srgbClr val="264264"/>
                </a:solidFill>
                <a:latin typeface="Interstate ExtraLight"/>
              </a:rPr>
              <a:t>Light On &amp; Off Control (does not support Zwave )</a:t>
            </a:r>
          </a:p>
          <a:p>
            <a:pPr marL="171450" lvl="0" indent="-171450" hangingPunct="0">
              <a:buFont typeface="Arial" panose="020B0604020202020204" pitchFamily="34" charset="0"/>
              <a:buChar char="•"/>
            </a:pPr>
            <a:endParaRPr lang="en-US" sz="1000" dirty="0">
              <a:solidFill>
                <a:srgbClr val="264264"/>
              </a:solidFill>
              <a:latin typeface="Interstate ExtraLight"/>
            </a:endParaRPr>
          </a:p>
          <a:p>
            <a:pPr marL="171450" lvl="0" indent="-171450" hangingPunct="0">
              <a:buFont typeface="Arial" panose="020B0604020202020204" pitchFamily="34" charset="0"/>
              <a:buChar char="•"/>
            </a:pPr>
            <a:r>
              <a:rPr lang="en-US" sz="1000" dirty="0">
                <a:solidFill>
                  <a:srgbClr val="264264"/>
                </a:solidFill>
                <a:latin typeface="Interstate ExtraLight"/>
              </a:rPr>
              <a:t>Works as you’re </a:t>
            </a:r>
            <a:r>
              <a:rPr lang="en-US" sz="1000" b="1" dirty="0">
                <a:solidFill>
                  <a:srgbClr val="264264"/>
                </a:solidFill>
                <a:latin typeface="Interstate ExtraLight"/>
              </a:rPr>
              <a:t>pulling into the driveway</a:t>
            </a:r>
            <a:r>
              <a:rPr lang="en-US" sz="1000" dirty="0">
                <a:solidFill>
                  <a:srgbClr val="264264"/>
                </a:solidFill>
                <a:latin typeface="Interstate ExtraLight"/>
              </a:rPr>
              <a:t> or while you’re in the yard. </a:t>
            </a:r>
            <a:r>
              <a:rPr lang="en-US" sz="1000" b="1" dirty="0">
                <a:solidFill>
                  <a:srgbClr val="264264"/>
                </a:solidFill>
                <a:latin typeface="Interstate ExtraLight"/>
              </a:rPr>
              <a:t>Up to 100 foot range</a:t>
            </a:r>
            <a:r>
              <a:rPr lang="en-US" sz="1000" dirty="0">
                <a:solidFill>
                  <a:srgbClr val="264264"/>
                </a:solidFill>
                <a:latin typeface="Interstate ExtraLight"/>
              </a:rPr>
              <a:t>. </a:t>
            </a:r>
          </a:p>
          <a:p>
            <a:r>
              <a:rPr lang="en-US" sz="1000" dirty="0">
                <a:solidFill>
                  <a:srgbClr val="264264"/>
                </a:solidFill>
                <a:latin typeface="Interstate ExtraLight"/>
              </a:rPr>
              <a:t> </a:t>
            </a:r>
          </a:p>
          <a:p>
            <a:pPr marL="171450" lvl="0" indent="-171450" hangingPunct="0">
              <a:buFont typeface="Arial" panose="020B0604020202020204" pitchFamily="34" charset="0"/>
              <a:buChar char="•"/>
            </a:pPr>
            <a:r>
              <a:rPr lang="en-US" sz="1000" b="1" dirty="0">
                <a:solidFill>
                  <a:srgbClr val="264264"/>
                </a:solidFill>
                <a:latin typeface="Interstate ExtraLight"/>
              </a:rPr>
              <a:t>LED blink </a:t>
            </a:r>
            <a:r>
              <a:rPr lang="en-US" sz="1000" dirty="0">
                <a:solidFill>
                  <a:srgbClr val="264264"/>
                </a:solidFill>
                <a:latin typeface="Interstate ExtraLight"/>
              </a:rPr>
              <a:t>for feedback.</a:t>
            </a:r>
            <a:r>
              <a:rPr lang="en-US" sz="1000" b="1" dirty="0">
                <a:solidFill>
                  <a:srgbClr val="264264"/>
                </a:solidFill>
                <a:latin typeface="Interstate ExtraLight"/>
              </a:rPr>
              <a:t> </a:t>
            </a:r>
            <a:endParaRPr lang="en-US" sz="1000" dirty="0">
              <a:solidFill>
                <a:srgbClr val="264264"/>
              </a:solidFill>
              <a:latin typeface="Interstate ExtraLight"/>
            </a:endParaRPr>
          </a:p>
          <a:p>
            <a:r>
              <a:rPr lang="en-US" sz="1000" dirty="0">
                <a:solidFill>
                  <a:srgbClr val="264264"/>
                </a:solidFill>
                <a:latin typeface="Interstate ExtraLight"/>
              </a:rPr>
              <a:t> </a:t>
            </a:r>
          </a:p>
          <a:p>
            <a:pPr marL="171450" lvl="0" indent="-171450" hangingPunct="0">
              <a:buFont typeface="Arial" panose="020B0604020202020204" pitchFamily="34" charset="0"/>
              <a:buChar char="•"/>
            </a:pPr>
            <a:r>
              <a:rPr lang="en-US" sz="1000" b="1" dirty="0">
                <a:solidFill>
                  <a:srgbClr val="264264"/>
                </a:solidFill>
                <a:latin typeface="Interstate ExtraLight"/>
              </a:rPr>
              <a:t>Recessed buttons </a:t>
            </a:r>
            <a:r>
              <a:rPr lang="en-US" sz="1000" dirty="0">
                <a:solidFill>
                  <a:srgbClr val="264264"/>
                </a:solidFill>
                <a:latin typeface="Interstate ExtraLight"/>
              </a:rPr>
              <a:t>prevent accidental false alarms.</a:t>
            </a:r>
            <a:r>
              <a:rPr lang="en-US" sz="1000" b="1" dirty="0">
                <a:solidFill>
                  <a:srgbClr val="264264"/>
                </a:solidFill>
                <a:latin typeface="Interstate ExtraLight"/>
              </a:rPr>
              <a:t> </a:t>
            </a:r>
            <a:endParaRPr lang="en-US" sz="1000" dirty="0">
              <a:solidFill>
                <a:srgbClr val="264264"/>
              </a:solidFill>
              <a:latin typeface="Interstate ExtraLight"/>
            </a:endParaRPr>
          </a:p>
          <a:p>
            <a:r>
              <a:rPr lang="en-US" sz="1000" dirty="0">
                <a:solidFill>
                  <a:srgbClr val="264264"/>
                </a:solidFill>
                <a:latin typeface="Interstate ExtraLight"/>
              </a:rPr>
              <a:t> </a:t>
            </a:r>
          </a:p>
          <a:p>
            <a:pPr marL="171450" lvl="0" indent="-171450" hangingPunct="0">
              <a:buFont typeface="Arial" panose="020B0604020202020204" pitchFamily="34" charset="0"/>
              <a:buChar char="•"/>
            </a:pPr>
            <a:r>
              <a:rPr lang="en-US" sz="1000" b="1" dirty="0">
                <a:solidFill>
                  <a:srgbClr val="264264"/>
                </a:solidFill>
                <a:latin typeface="Interstate ExtraLight"/>
              </a:rPr>
              <a:t>Battery lasts 4-6 years </a:t>
            </a:r>
            <a:r>
              <a:rPr lang="en-US" sz="1000" dirty="0">
                <a:solidFill>
                  <a:srgbClr val="264264"/>
                </a:solidFill>
                <a:latin typeface="Interstate ExtraLight"/>
              </a:rPr>
              <a:t>(A27 alkaline).</a:t>
            </a:r>
            <a:r>
              <a:rPr lang="en-US" sz="1000" b="1" dirty="0">
                <a:solidFill>
                  <a:srgbClr val="264264"/>
                </a:solidFill>
                <a:latin typeface="Interstate ExtraLight"/>
              </a:rPr>
              <a:t> </a:t>
            </a:r>
            <a:endParaRPr lang="en-US" sz="1000" dirty="0">
              <a:solidFill>
                <a:srgbClr val="264264"/>
              </a:solidFill>
              <a:latin typeface="Interstate ExtraLight"/>
            </a:endParaRPr>
          </a:p>
        </p:txBody>
      </p:sp>
      <p:pic>
        <p:nvPicPr>
          <p:cNvPr id="4" name="Picture 3" descr="four-button-keyfob.ps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52120" y="2438379"/>
            <a:ext cx="2143991" cy="2750372"/>
          </a:xfrm>
          <a:prstGeom prst="rect">
            <a:avLst/>
          </a:prstGeom>
        </p:spPr>
      </p:pic>
    </p:spTree>
    <p:custDataLst>
      <p:tags r:id="rId1"/>
    </p:custDataLst>
    <p:extLst>
      <p:ext uri="{BB962C8B-B14F-4D97-AF65-F5344CB8AC3E}">
        <p14:creationId xmlns:p14="http://schemas.microsoft.com/office/powerpoint/2010/main" val="1589376504"/>
      </p:ext>
    </p:extLst>
  </p:cSld>
  <p:clrMapOvr>
    <a:masterClrMapping/>
  </p:clrMapOvr>
  <p:transition advClick="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1713" y="1516329"/>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0E66A5"/>
                </a:solidFill>
                <a:latin typeface="Interstate ExtraLight"/>
                <a:cs typeface="Interstate ExtraLight"/>
              </a:rPr>
              <a:t>Burglary Statistics</a:t>
            </a:r>
            <a:endParaRPr lang="en-US" sz="2000" dirty="0">
              <a:solidFill>
                <a:srgbClr val="0E66A5"/>
              </a:solidFill>
              <a:latin typeface="Interstate ExtraLight"/>
              <a:cs typeface="Interstate ExtraLight"/>
            </a:endParaRPr>
          </a:p>
        </p:txBody>
      </p:sp>
      <p:sp>
        <p:nvSpPr>
          <p:cNvPr id="3" name="TextBox 2"/>
          <p:cNvSpPr txBox="1"/>
          <p:nvPr/>
        </p:nvSpPr>
        <p:spPr>
          <a:xfrm>
            <a:off x="468084" y="1916832"/>
            <a:ext cx="5735866" cy="3727944"/>
          </a:xfrm>
          <a:prstGeom prst="rect">
            <a:avLst/>
          </a:prstGeom>
          <a:noFill/>
        </p:spPr>
        <p:txBody>
          <a:bodyPr wrap="square" rtlCol="0">
            <a:spAutoFit/>
          </a:bodyPr>
          <a:lstStyle/>
          <a:p>
            <a:pPr marL="171450" indent="-171450">
              <a:lnSpc>
                <a:spcPct val="130000"/>
              </a:lnSpc>
              <a:buFont typeface="Arial"/>
              <a:buChar char="•"/>
            </a:pPr>
            <a:r>
              <a:rPr lang="en-US" sz="1050" dirty="0">
                <a:solidFill>
                  <a:srgbClr val="264264"/>
                </a:solidFill>
                <a:latin typeface="Interstate Bold"/>
                <a:cs typeface="Interstate Bold"/>
              </a:rPr>
              <a:t>In 2010, there were an estimated 2,159,878 burglaries—a decrease of 2.0 percent when compared with 2009 data. </a:t>
            </a:r>
            <a:endParaRPr lang="en-US" sz="1050" dirty="0" smtClean="0">
              <a:solidFill>
                <a:srgbClr val="264264"/>
              </a:solidFill>
              <a:latin typeface="Interstate Bold"/>
              <a:cs typeface="Interstate Bold"/>
            </a:endParaRPr>
          </a:p>
          <a:p>
            <a:pPr marL="171450" indent="-171450">
              <a:lnSpc>
                <a:spcPct val="130000"/>
              </a:lnSpc>
              <a:buFont typeface="Arial"/>
              <a:buChar char="•"/>
            </a:pPr>
            <a:endParaRPr lang="en-US" sz="1050" dirty="0">
              <a:solidFill>
                <a:srgbClr val="264264"/>
              </a:solidFill>
              <a:latin typeface="Interstate Bold"/>
              <a:cs typeface="Interstate Bold"/>
            </a:endParaRPr>
          </a:p>
          <a:p>
            <a:pPr marL="171450" indent="-171450">
              <a:lnSpc>
                <a:spcPct val="130000"/>
              </a:lnSpc>
              <a:buFont typeface="Arial"/>
              <a:buChar char="•"/>
            </a:pPr>
            <a:r>
              <a:rPr lang="en-US" sz="1050" dirty="0">
                <a:solidFill>
                  <a:srgbClr val="264264"/>
                </a:solidFill>
                <a:latin typeface="Interstate Bold"/>
                <a:cs typeface="Interstate Bold"/>
              </a:rPr>
              <a:t>Burglaries increased 2.0 percent in 2010 compared to the 2001 estimate. </a:t>
            </a:r>
            <a:endParaRPr lang="en-US" sz="1050" dirty="0" smtClean="0">
              <a:solidFill>
                <a:srgbClr val="264264"/>
              </a:solidFill>
              <a:latin typeface="Interstate Bold"/>
              <a:cs typeface="Interstate Bold"/>
            </a:endParaRPr>
          </a:p>
          <a:p>
            <a:pPr marL="171450" indent="-171450">
              <a:lnSpc>
                <a:spcPct val="130000"/>
              </a:lnSpc>
              <a:buFont typeface="Arial"/>
              <a:buChar char="•"/>
            </a:pPr>
            <a:endParaRPr lang="en-US" sz="1050" dirty="0">
              <a:solidFill>
                <a:srgbClr val="264264"/>
              </a:solidFill>
              <a:latin typeface="Interstate Bold"/>
              <a:cs typeface="Interstate Bold"/>
            </a:endParaRPr>
          </a:p>
          <a:p>
            <a:pPr marL="171450" indent="-171450">
              <a:lnSpc>
                <a:spcPct val="130000"/>
              </a:lnSpc>
              <a:buFont typeface="Arial"/>
              <a:buChar char="•"/>
            </a:pPr>
            <a:r>
              <a:rPr lang="en-US" sz="1050" dirty="0">
                <a:solidFill>
                  <a:srgbClr val="264264"/>
                </a:solidFill>
                <a:latin typeface="Interstate Bold"/>
                <a:cs typeface="Interstate Bold"/>
              </a:rPr>
              <a:t>Burglary accounted for 23.8 percent of the estimated number of property crimes committed in 2010</a:t>
            </a:r>
            <a:r>
              <a:rPr lang="en-US" sz="1050" dirty="0" smtClean="0">
                <a:solidFill>
                  <a:srgbClr val="264264"/>
                </a:solidFill>
                <a:latin typeface="Interstate Bold"/>
                <a:cs typeface="Interstate Bold"/>
              </a:rPr>
              <a:t>.</a:t>
            </a:r>
          </a:p>
          <a:p>
            <a:pPr marL="171450" indent="-171450">
              <a:lnSpc>
                <a:spcPct val="130000"/>
              </a:lnSpc>
              <a:buFont typeface="Arial"/>
              <a:buChar char="•"/>
            </a:pPr>
            <a:endParaRPr lang="en-US" sz="1050" dirty="0">
              <a:solidFill>
                <a:srgbClr val="264264"/>
              </a:solidFill>
              <a:latin typeface="Interstate Bold"/>
              <a:cs typeface="Interstate Bold"/>
            </a:endParaRPr>
          </a:p>
          <a:p>
            <a:pPr marL="171450" indent="-171450">
              <a:lnSpc>
                <a:spcPct val="130000"/>
              </a:lnSpc>
              <a:buFont typeface="Arial"/>
              <a:buChar char="•"/>
            </a:pPr>
            <a:r>
              <a:rPr lang="en-US" sz="1050" dirty="0">
                <a:solidFill>
                  <a:srgbClr val="264264"/>
                </a:solidFill>
                <a:latin typeface="Interstate Bold"/>
                <a:cs typeface="Interstate Bold"/>
              </a:rPr>
              <a:t>Of all burglaries, 60.5 percent involved forcible entry, 33.2 percent were unlawful entries (without force), and the remainder were forcible entry attempts. </a:t>
            </a:r>
            <a:endParaRPr lang="en-US" sz="1050" dirty="0" smtClean="0">
              <a:solidFill>
                <a:srgbClr val="264264"/>
              </a:solidFill>
              <a:latin typeface="Interstate Bold"/>
              <a:cs typeface="Interstate Bold"/>
            </a:endParaRPr>
          </a:p>
          <a:p>
            <a:pPr marL="171450" indent="-171450">
              <a:lnSpc>
                <a:spcPct val="130000"/>
              </a:lnSpc>
              <a:buFont typeface="Arial"/>
              <a:buChar char="•"/>
            </a:pPr>
            <a:endParaRPr lang="en-US" sz="1050" dirty="0">
              <a:solidFill>
                <a:srgbClr val="264264"/>
              </a:solidFill>
              <a:latin typeface="Interstate Bold"/>
              <a:cs typeface="Interstate Bold"/>
            </a:endParaRPr>
          </a:p>
          <a:p>
            <a:pPr marL="171450" indent="-171450">
              <a:lnSpc>
                <a:spcPct val="130000"/>
              </a:lnSpc>
              <a:buFont typeface="Arial"/>
              <a:buChar char="•"/>
            </a:pPr>
            <a:r>
              <a:rPr lang="en-US" sz="1050" dirty="0">
                <a:solidFill>
                  <a:srgbClr val="264264"/>
                </a:solidFill>
                <a:latin typeface="Interstate Bold"/>
                <a:cs typeface="Interstate Bold"/>
              </a:rPr>
              <a:t>Victims of burglary offenses suffered an estimated $4.6 billion in lost property in 2010; overall, the average dollar loss per burglary offense was $2,119</a:t>
            </a:r>
            <a:r>
              <a:rPr lang="en-US" sz="1050" dirty="0" smtClean="0">
                <a:solidFill>
                  <a:srgbClr val="264264"/>
                </a:solidFill>
                <a:latin typeface="Interstate Bold"/>
                <a:cs typeface="Interstate Bold"/>
              </a:rPr>
              <a:t>.</a:t>
            </a:r>
          </a:p>
          <a:p>
            <a:pPr marL="171450" indent="-171450">
              <a:lnSpc>
                <a:spcPct val="130000"/>
              </a:lnSpc>
              <a:buFont typeface="Arial"/>
              <a:buChar char="•"/>
            </a:pPr>
            <a:endParaRPr lang="en-US" sz="1050" dirty="0">
              <a:solidFill>
                <a:srgbClr val="264264"/>
              </a:solidFill>
              <a:latin typeface="Interstate Bold"/>
              <a:cs typeface="Interstate Bold"/>
            </a:endParaRPr>
          </a:p>
          <a:p>
            <a:pPr marL="171450" indent="-171450">
              <a:lnSpc>
                <a:spcPct val="130000"/>
              </a:lnSpc>
              <a:buFont typeface="Arial"/>
              <a:buChar char="•"/>
            </a:pPr>
            <a:r>
              <a:rPr lang="en-US" sz="1050" dirty="0">
                <a:solidFill>
                  <a:srgbClr val="264264"/>
                </a:solidFill>
                <a:latin typeface="Interstate Bold"/>
                <a:cs typeface="Interstate Bold"/>
              </a:rPr>
              <a:t>Burglaries of residential properties accounted for 73.9 percent of all burglary </a:t>
            </a:r>
            <a:r>
              <a:rPr lang="en-US" sz="1050" dirty="0" smtClean="0">
                <a:solidFill>
                  <a:srgbClr val="264264"/>
                </a:solidFill>
                <a:latin typeface="Interstate Bold"/>
                <a:cs typeface="Interstate Bold"/>
              </a:rPr>
              <a:t>offenses</a:t>
            </a:r>
            <a:endParaRPr lang="en-US" sz="1000" dirty="0" smtClean="0">
              <a:solidFill>
                <a:srgbClr val="264264"/>
              </a:solidFill>
              <a:latin typeface="Interstate Bold"/>
              <a:cs typeface="Interstate Bold"/>
            </a:endParaRPr>
          </a:p>
          <a:p>
            <a:endParaRPr lang="en-US" sz="1000" dirty="0">
              <a:latin typeface="Interstate Bold"/>
              <a:cs typeface="Interstate Bold"/>
            </a:endParaRPr>
          </a:p>
          <a:p>
            <a:pPr algn="ctr"/>
            <a:endParaRPr lang="en-US" sz="1000" dirty="0" smtClean="0">
              <a:solidFill>
                <a:srgbClr val="EA1C24"/>
              </a:solidFill>
              <a:latin typeface="Interstate Bold"/>
              <a:cs typeface="Interstate Bold"/>
            </a:endParaRPr>
          </a:p>
          <a:p>
            <a:pPr algn="r">
              <a:lnSpc>
                <a:spcPct val="50000"/>
              </a:lnSpc>
            </a:pPr>
            <a:r>
              <a:rPr lang="en-US" sz="1000" dirty="0" smtClean="0">
                <a:solidFill>
                  <a:srgbClr val="EA1C24"/>
                </a:solidFill>
                <a:latin typeface="Interstate Bold"/>
                <a:cs typeface="Interstate Bold"/>
              </a:rPr>
              <a:t>*</a:t>
            </a:r>
            <a:r>
              <a:rPr lang="en-US" sz="1000" dirty="0">
                <a:solidFill>
                  <a:srgbClr val="EA1C24"/>
                </a:solidFill>
                <a:latin typeface="Interstate Bold"/>
                <a:cs typeface="Interstate Bold"/>
              </a:rPr>
              <a:t>Data found on the FBI website – Uniform Crime Report 2010</a:t>
            </a:r>
          </a:p>
          <a:p>
            <a:pPr>
              <a:lnSpc>
                <a:spcPct val="50000"/>
              </a:lnSpc>
            </a:pPr>
            <a:endParaRPr lang="en-US" sz="1000" dirty="0">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6516912" y="2043839"/>
            <a:ext cx="2105719" cy="2105719"/>
          </a:xfrm>
          <a:prstGeom prst="rect">
            <a:avLst/>
          </a:prstGeom>
        </p:spPr>
      </p:pic>
      <p:sp>
        <p:nvSpPr>
          <p:cNvPr id="5" name="TextBox 4"/>
          <p:cNvSpPr txBox="1"/>
          <p:nvPr/>
        </p:nvSpPr>
        <p:spPr>
          <a:xfrm>
            <a:off x="6879966" y="3365814"/>
            <a:ext cx="1890625" cy="307777"/>
          </a:xfrm>
          <a:prstGeom prst="rect">
            <a:avLst/>
          </a:prstGeom>
          <a:noFill/>
        </p:spPr>
        <p:txBody>
          <a:bodyPr wrap="square" rtlCol="0">
            <a:spAutoFit/>
          </a:bodyPr>
          <a:lstStyle/>
          <a:p>
            <a:r>
              <a:rPr lang="en-US" sz="1400" dirty="0">
                <a:solidFill>
                  <a:srgbClr val="FFFFFF"/>
                </a:solidFill>
              </a:rPr>
              <a:t>B</a:t>
            </a:r>
            <a:r>
              <a:rPr lang="en-US" sz="1400" dirty="0" smtClean="0">
                <a:solidFill>
                  <a:srgbClr val="FFFFFF"/>
                </a:solidFill>
              </a:rPr>
              <a:t>urglaries</a:t>
            </a:r>
            <a:endParaRPr lang="en-US" sz="1400" dirty="0">
              <a:solidFill>
                <a:srgbClr val="FFFFFF"/>
              </a:solidFill>
            </a:endParaRPr>
          </a:p>
        </p:txBody>
      </p:sp>
      <p:sp>
        <p:nvSpPr>
          <p:cNvPr id="6" name="TextBox 5"/>
          <p:cNvSpPr txBox="1"/>
          <p:nvPr/>
        </p:nvSpPr>
        <p:spPr>
          <a:xfrm>
            <a:off x="7603338" y="2392576"/>
            <a:ext cx="1890625" cy="523220"/>
          </a:xfrm>
          <a:prstGeom prst="rect">
            <a:avLst/>
          </a:prstGeom>
          <a:noFill/>
        </p:spPr>
        <p:txBody>
          <a:bodyPr wrap="square" rtlCol="0">
            <a:spAutoFit/>
          </a:bodyPr>
          <a:lstStyle/>
          <a:p>
            <a:r>
              <a:rPr lang="en-US" sz="1400" dirty="0" smtClean="0">
                <a:solidFill>
                  <a:schemeClr val="bg1"/>
                </a:solidFill>
              </a:rPr>
              <a:t>Forcible</a:t>
            </a:r>
          </a:p>
          <a:p>
            <a:r>
              <a:rPr lang="en-US" sz="1400" dirty="0">
                <a:solidFill>
                  <a:schemeClr val="bg1"/>
                </a:solidFill>
              </a:rPr>
              <a:t>E</a:t>
            </a:r>
            <a:r>
              <a:rPr lang="en-US" sz="1400" dirty="0" smtClean="0">
                <a:solidFill>
                  <a:schemeClr val="bg1"/>
                </a:solidFill>
              </a:rPr>
              <a:t>ntry</a:t>
            </a:r>
          </a:p>
        </p:txBody>
      </p:sp>
    </p:spTree>
    <p:custDataLst>
      <p:tags r:id="rId1"/>
    </p:custDataLst>
    <p:extLst>
      <p:ext uri="{BB962C8B-B14F-4D97-AF65-F5344CB8AC3E}">
        <p14:creationId xmlns:p14="http://schemas.microsoft.com/office/powerpoint/2010/main" val="1357844362"/>
      </p:ext>
    </p:extLst>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55576" y="2060848"/>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Panic – Panic Pendant</a:t>
            </a:r>
            <a:endParaRPr lang="en-US" sz="2000" dirty="0">
              <a:solidFill>
                <a:srgbClr val="FF0000"/>
              </a:solidFill>
              <a:latin typeface="Interstate ExtraLight"/>
              <a:cs typeface="Interstate ExtraLight"/>
            </a:endParaRPr>
          </a:p>
        </p:txBody>
      </p:sp>
      <p:sp>
        <p:nvSpPr>
          <p:cNvPr id="3" name="Rectangle 3"/>
          <p:cNvSpPr txBox="1">
            <a:spLocks noChangeArrowheads="1"/>
          </p:cNvSpPr>
          <p:nvPr/>
        </p:nvSpPr>
        <p:spPr>
          <a:xfrm>
            <a:off x="755576" y="2403694"/>
            <a:ext cx="4320480" cy="260948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71450" lvl="0" indent="-171450" algn="l" hangingPunct="0">
              <a:buFont typeface="Arial" panose="020B0604020202020204" pitchFamily="34" charset="0"/>
              <a:buChar char="•"/>
            </a:pPr>
            <a:r>
              <a:rPr lang="en-US" sz="1000" b="1" dirty="0" smtClean="0">
                <a:solidFill>
                  <a:srgbClr val="355C8B"/>
                </a:solidFill>
                <a:latin typeface="Interstate ExtraLight"/>
              </a:rPr>
              <a:t>Panic </a:t>
            </a:r>
            <a:r>
              <a:rPr lang="en-US" sz="1000" b="1" dirty="0">
                <a:solidFill>
                  <a:srgbClr val="355C8B"/>
                </a:solidFill>
                <a:latin typeface="Interstate ExtraLight"/>
              </a:rPr>
              <a:t>button </a:t>
            </a:r>
            <a:r>
              <a:rPr lang="en-US" sz="1000" dirty="0">
                <a:solidFill>
                  <a:srgbClr val="355C8B"/>
                </a:solidFill>
                <a:latin typeface="Interstate ExtraLight"/>
              </a:rPr>
              <a:t>for emergency situations for around the</a:t>
            </a:r>
            <a:r>
              <a:rPr lang="en-US" sz="1000" b="1" dirty="0">
                <a:solidFill>
                  <a:srgbClr val="355C8B"/>
                </a:solidFill>
                <a:latin typeface="Interstate ExtraLight"/>
              </a:rPr>
              <a:t> </a:t>
            </a:r>
            <a:r>
              <a:rPr lang="en-US" sz="1000" dirty="0">
                <a:solidFill>
                  <a:srgbClr val="355C8B"/>
                </a:solidFill>
                <a:latin typeface="Interstate ExtraLight"/>
              </a:rPr>
              <a:t>home. </a:t>
            </a:r>
          </a:p>
          <a:p>
            <a:pPr marL="171450" indent="-171450" algn="l">
              <a:buFont typeface="Arial" panose="020B0604020202020204" pitchFamily="34" charset="0"/>
              <a:buChar char="•"/>
            </a:pPr>
            <a:r>
              <a:rPr lang="en-US" sz="1000" dirty="0">
                <a:solidFill>
                  <a:srgbClr val="355C8B"/>
                </a:solidFill>
                <a:latin typeface="Interstate ExtraLight"/>
                <a:cs typeface="Interstate Bold"/>
              </a:rPr>
              <a:t>Easy to Push </a:t>
            </a:r>
            <a:r>
              <a:rPr lang="en-US" sz="1000" dirty="0" smtClean="0">
                <a:solidFill>
                  <a:srgbClr val="355C8B"/>
                </a:solidFill>
                <a:latin typeface="Interstate ExtraLight"/>
                <a:cs typeface="Interstate Bold"/>
              </a:rPr>
              <a:t>Button</a:t>
            </a:r>
            <a:endParaRPr lang="en-US" sz="1000" dirty="0">
              <a:solidFill>
                <a:srgbClr val="355C8B"/>
              </a:solidFill>
              <a:latin typeface="Interstate ExtraLight"/>
            </a:endParaRPr>
          </a:p>
          <a:p>
            <a:pPr marL="171450" lvl="0" indent="-171450" algn="l" hangingPunct="0">
              <a:buFont typeface="Arial" panose="020B0604020202020204" pitchFamily="34" charset="0"/>
              <a:buChar char="•"/>
            </a:pPr>
            <a:r>
              <a:rPr lang="en-US" sz="1000" b="1" dirty="0">
                <a:solidFill>
                  <a:srgbClr val="355C8B"/>
                </a:solidFill>
                <a:latin typeface="Interstate ExtraLight"/>
              </a:rPr>
              <a:t>Multiple ways to wear </a:t>
            </a:r>
            <a:r>
              <a:rPr lang="en-US" sz="1000" dirty="0">
                <a:solidFill>
                  <a:srgbClr val="355C8B"/>
                </a:solidFill>
                <a:latin typeface="Interstate ExtraLight"/>
              </a:rPr>
              <a:t>or mount include:</a:t>
            </a:r>
            <a:r>
              <a:rPr lang="en-US" sz="1000" b="1" dirty="0">
                <a:solidFill>
                  <a:srgbClr val="355C8B"/>
                </a:solidFill>
                <a:latin typeface="Interstate ExtraLight"/>
              </a:rPr>
              <a:t> </a:t>
            </a:r>
            <a:endParaRPr lang="en-US" sz="1000" dirty="0">
              <a:solidFill>
                <a:srgbClr val="355C8B"/>
              </a:solidFill>
              <a:latin typeface="Interstate ExtraLight"/>
            </a:endParaRPr>
          </a:p>
          <a:p>
            <a:pPr marL="628650" lvl="1" indent="-171450" algn="l" hangingPunct="0">
              <a:buFont typeface="Arial" panose="020B0604020202020204" pitchFamily="34" charset="0"/>
              <a:buChar char="•"/>
            </a:pPr>
            <a:r>
              <a:rPr lang="en-US" sz="1000" dirty="0" smtClean="0">
                <a:solidFill>
                  <a:srgbClr val="355C8B"/>
                </a:solidFill>
                <a:latin typeface="Interstate ExtraLight"/>
              </a:rPr>
              <a:t>Nylon </a:t>
            </a:r>
            <a:r>
              <a:rPr lang="en-US" sz="1000" dirty="0">
                <a:solidFill>
                  <a:srgbClr val="355C8B"/>
                </a:solidFill>
                <a:latin typeface="Interstate ExtraLight"/>
              </a:rPr>
              <a:t>neck lanyard </a:t>
            </a:r>
          </a:p>
          <a:p>
            <a:pPr marL="628650" lvl="1" indent="-171450" algn="l" hangingPunct="0">
              <a:buFont typeface="Arial" panose="020B0604020202020204" pitchFamily="34" charset="0"/>
              <a:buChar char="•"/>
            </a:pPr>
            <a:r>
              <a:rPr lang="en-US" sz="1000" dirty="0">
                <a:solidFill>
                  <a:srgbClr val="355C8B"/>
                </a:solidFill>
                <a:latin typeface="Interstate ExtraLight"/>
              </a:rPr>
              <a:t>Belt clip </a:t>
            </a:r>
          </a:p>
          <a:p>
            <a:pPr marL="628650" lvl="1" indent="-171450" algn="l" hangingPunct="0">
              <a:buFont typeface="Arial" panose="020B0604020202020204" pitchFamily="34" charset="0"/>
              <a:buChar char="•"/>
            </a:pPr>
            <a:r>
              <a:rPr lang="en-US" sz="1000" dirty="0">
                <a:solidFill>
                  <a:srgbClr val="355C8B"/>
                </a:solidFill>
                <a:latin typeface="Interstate ExtraLight"/>
              </a:rPr>
              <a:t>Wall mounting bracket </a:t>
            </a:r>
          </a:p>
          <a:p>
            <a:pPr marL="171450" lvl="0" indent="-171450" algn="l" hangingPunct="0">
              <a:buFont typeface="Arial" panose="020B0604020202020204" pitchFamily="34" charset="0"/>
              <a:buChar char="•"/>
            </a:pPr>
            <a:r>
              <a:rPr lang="en-US" sz="1000" dirty="0">
                <a:solidFill>
                  <a:srgbClr val="355C8B"/>
                </a:solidFill>
                <a:latin typeface="Interstate ExtraLight"/>
              </a:rPr>
              <a:t>Can be set to </a:t>
            </a:r>
            <a:r>
              <a:rPr lang="en-US" sz="1000" b="1" dirty="0">
                <a:solidFill>
                  <a:srgbClr val="355C8B"/>
                </a:solidFill>
                <a:latin typeface="Interstate ExtraLight"/>
              </a:rPr>
              <a:t>police, fire or medical</a:t>
            </a:r>
            <a:r>
              <a:rPr lang="en-US" sz="1000" dirty="0">
                <a:solidFill>
                  <a:srgbClr val="355C8B"/>
                </a:solidFill>
                <a:latin typeface="Interstate ExtraLight"/>
              </a:rPr>
              <a:t> emergency panic. </a:t>
            </a:r>
          </a:p>
          <a:p>
            <a:pPr marL="171450" lvl="0" indent="-171450" algn="l" hangingPunct="0">
              <a:buFont typeface="Arial" panose="020B0604020202020204" pitchFamily="34" charset="0"/>
              <a:buChar char="•"/>
            </a:pPr>
            <a:r>
              <a:rPr lang="en-US" sz="1000" b="1" dirty="0">
                <a:solidFill>
                  <a:srgbClr val="355C8B"/>
                </a:solidFill>
                <a:latin typeface="Interstate ExtraLight"/>
              </a:rPr>
              <a:t>Water resistant </a:t>
            </a:r>
            <a:r>
              <a:rPr lang="en-US" sz="1000" dirty="0">
                <a:solidFill>
                  <a:srgbClr val="355C8B"/>
                </a:solidFill>
                <a:latin typeface="Interstate ExtraLight"/>
              </a:rPr>
              <a:t>allows to be worn in shower.</a:t>
            </a:r>
            <a:r>
              <a:rPr lang="en-US" sz="1000" b="1" dirty="0">
                <a:solidFill>
                  <a:srgbClr val="355C8B"/>
                </a:solidFill>
                <a:latin typeface="Interstate ExtraLight"/>
              </a:rPr>
              <a:t> </a:t>
            </a:r>
            <a:endParaRPr lang="en-US" sz="1000" dirty="0">
              <a:solidFill>
                <a:srgbClr val="355C8B"/>
              </a:solidFill>
              <a:latin typeface="Interstate ExtraLight"/>
            </a:endParaRPr>
          </a:p>
          <a:p>
            <a:pPr marL="171450" indent="-171450" algn="l">
              <a:buFont typeface="Arial" panose="020B0604020202020204" pitchFamily="34" charset="0"/>
              <a:buChar char="•"/>
            </a:pPr>
            <a:r>
              <a:rPr lang="en-US" sz="1000" dirty="0">
                <a:solidFill>
                  <a:srgbClr val="355C8B"/>
                </a:solidFill>
                <a:latin typeface="Interstate ExtraLight"/>
              </a:rPr>
              <a:t>Effective range </a:t>
            </a:r>
            <a:r>
              <a:rPr lang="en-US" sz="1000" b="1" dirty="0">
                <a:solidFill>
                  <a:srgbClr val="355C8B"/>
                </a:solidFill>
                <a:latin typeface="Interstate ExtraLight"/>
              </a:rPr>
              <a:t>up to 100 feet</a:t>
            </a:r>
            <a:r>
              <a:rPr lang="en-US" sz="1000" dirty="0">
                <a:solidFill>
                  <a:srgbClr val="355C8B"/>
                </a:solidFill>
                <a:latin typeface="Interstate ExtraLight"/>
              </a:rPr>
              <a:t> from master panel</a:t>
            </a:r>
          </a:p>
          <a:p>
            <a:pPr marL="171450" indent="-171450" algn="l">
              <a:buFont typeface="Arial" panose="020B0604020202020204" pitchFamily="34" charset="0"/>
              <a:buChar char="•"/>
            </a:pPr>
            <a:endParaRPr lang="en-US" sz="1000" dirty="0">
              <a:solidFill>
                <a:srgbClr val="355C8B"/>
              </a:solidFill>
              <a:latin typeface="Interstate ExtraLight"/>
              <a:cs typeface="Times New Roman" pitchFamily="18" charset="0"/>
            </a:endParaRPr>
          </a:p>
        </p:txBody>
      </p:sp>
      <p:pic>
        <p:nvPicPr>
          <p:cNvPr id="4" name="Picture 3" descr="panic.ps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64088" y="2624250"/>
            <a:ext cx="2868596" cy="1793762"/>
          </a:xfrm>
          <a:prstGeom prst="rect">
            <a:avLst/>
          </a:prstGeom>
        </p:spPr>
      </p:pic>
    </p:spTree>
    <p:custDataLst>
      <p:tags r:id="rId1"/>
    </p:custDataLst>
    <p:extLst>
      <p:ext uri="{BB962C8B-B14F-4D97-AF65-F5344CB8AC3E}">
        <p14:creationId xmlns:p14="http://schemas.microsoft.com/office/powerpoint/2010/main" val="3219086807"/>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99592" y="1852751"/>
            <a:ext cx="3456384" cy="450848"/>
          </a:xfrm>
        </p:spPr>
        <p:txBody>
          <a:bodyPr>
            <a:noAutofit/>
          </a:bodyPr>
          <a:lstStyle/>
          <a:p>
            <a:r>
              <a:rPr lang="en-US" sz="2000" dirty="0" smtClean="0">
                <a:solidFill>
                  <a:srgbClr val="FF0000"/>
                </a:solidFill>
                <a:latin typeface="Interstate ExtraLight"/>
              </a:rPr>
              <a:t>Panics - Panic </a:t>
            </a:r>
            <a:r>
              <a:rPr lang="en-US" sz="2000" dirty="0">
                <a:solidFill>
                  <a:srgbClr val="FF0000"/>
                </a:solidFill>
                <a:latin typeface="Interstate ExtraLight"/>
              </a:rPr>
              <a:t>Bracelet</a:t>
            </a:r>
          </a:p>
        </p:txBody>
      </p:sp>
      <p:sp>
        <p:nvSpPr>
          <p:cNvPr id="4" name="Text Placeholder 3"/>
          <p:cNvSpPr>
            <a:spLocks noGrp="1"/>
          </p:cNvSpPr>
          <p:nvPr>
            <p:ph type="body" sz="half" idx="2"/>
          </p:nvPr>
        </p:nvSpPr>
        <p:spPr>
          <a:xfrm>
            <a:off x="899592" y="2303600"/>
            <a:ext cx="4301108" cy="2834879"/>
          </a:xfrm>
        </p:spPr>
        <p:txBody>
          <a:bodyPr/>
          <a:lstStyle/>
          <a:p>
            <a:pPr marL="171450" lvl="0" indent="-171450" hangingPunct="0">
              <a:buFont typeface="Arial" panose="020B0604020202020204" pitchFamily="34" charset="0"/>
              <a:buChar char="•"/>
            </a:pPr>
            <a:r>
              <a:rPr lang="en-US" sz="1000" b="1" dirty="0">
                <a:solidFill>
                  <a:srgbClr val="355C8B"/>
                </a:solidFill>
                <a:latin typeface="Interstate ExtraLight"/>
              </a:rPr>
              <a:t>Panic button </a:t>
            </a:r>
            <a:r>
              <a:rPr lang="en-US" sz="1000" dirty="0">
                <a:solidFill>
                  <a:srgbClr val="355C8B"/>
                </a:solidFill>
                <a:latin typeface="Interstate ExtraLight"/>
              </a:rPr>
              <a:t>for emergency situations for around the</a:t>
            </a:r>
            <a:r>
              <a:rPr lang="en-US" sz="1000" b="1" dirty="0">
                <a:solidFill>
                  <a:srgbClr val="355C8B"/>
                </a:solidFill>
                <a:latin typeface="Interstate ExtraLight"/>
              </a:rPr>
              <a:t> </a:t>
            </a:r>
            <a:r>
              <a:rPr lang="en-US" sz="1000" dirty="0">
                <a:solidFill>
                  <a:srgbClr val="355C8B"/>
                </a:solidFill>
                <a:latin typeface="Interstate ExtraLight"/>
              </a:rPr>
              <a:t>home. </a:t>
            </a:r>
          </a:p>
          <a:p>
            <a:pPr marL="171450" indent="-171450">
              <a:buFont typeface="Arial" panose="020B0604020202020204" pitchFamily="34" charset="0"/>
              <a:buChar char="•"/>
            </a:pPr>
            <a:endParaRPr lang="en-US" sz="1000" dirty="0">
              <a:solidFill>
                <a:srgbClr val="355C8B"/>
              </a:solidFill>
              <a:latin typeface="Interstate ExtraLight"/>
            </a:endParaRPr>
          </a:p>
          <a:p>
            <a:pPr marL="171450" lvl="0" indent="-171450" hangingPunct="0">
              <a:buFont typeface="Arial" panose="020B0604020202020204" pitchFamily="34" charset="0"/>
              <a:buChar char="•"/>
            </a:pPr>
            <a:r>
              <a:rPr lang="en-US" sz="1000" b="1" dirty="0">
                <a:solidFill>
                  <a:srgbClr val="355C8B"/>
                </a:solidFill>
                <a:latin typeface="Interstate ExtraLight"/>
              </a:rPr>
              <a:t>Multiple ways to wear </a:t>
            </a:r>
            <a:r>
              <a:rPr lang="en-US" sz="1000" dirty="0">
                <a:solidFill>
                  <a:srgbClr val="355C8B"/>
                </a:solidFill>
                <a:latin typeface="Interstate ExtraLight"/>
              </a:rPr>
              <a:t>or mount include:</a:t>
            </a:r>
            <a:r>
              <a:rPr lang="en-US" sz="1000" b="1" dirty="0">
                <a:solidFill>
                  <a:srgbClr val="355C8B"/>
                </a:solidFill>
                <a:latin typeface="Interstate ExtraLight"/>
              </a:rPr>
              <a:t> </a:t>
            </a:r>
            <a:endParaRPr lang="en-US" sz="1000" dirty="0">
              <a:solidFill>
                <a:srgbClr val="355C8B"/>
              </a:solidFill>
              <a:latin typeface="Interstate ExtraLight"/>
            </a:endParaRPr>
          </a:p>
          <a:p>
            <a:pPr marL="628650" lvl="1" indent="-171450" hangingPunct="0">
              <a:buFont typeface="Arial" panose="020B0604020202020204" pitchFamily="34" charset="0"/>
              <a:buChar char="•"/>
            </a:pPr>
            <a:r>
              <a:rPr lang="en-US" sz="1000" dirty="0" smtClean="0">
                <a:solidFill>
                  <a:srgbClr val="355C8B"/>
                </a:solidFill>
                <a:latin typeface="Interstate ExtraLight"/>
              </a:rPr>
              <a:t>Velcro </a:t>
            </a:r>
            <a:r>
              <a:rPr lang="en-US" sz="1000" dirty="0">
                <a:solidFill>
                  <a:srgbClr val="355C8B"/>
                </a:solidFill>
                <a:latin typeface="Interstate ExtraLight"/>
              </a:rPr>
              <a:t>wrist strap </a:t>
            </a:r>
            <a:endParaRPr lang="en-US" sz="1000" dirty="0" smtClean="0">
              <a:solidFill>
                <a:srgbClr val="355C8B"/>
              </a:solidFill>
              <a:latin typeface="Interstate ExtraLight"/>
            </a:endParaRPr>
          </a:p>
          <a:p>
            <a:pPr marL="628650" lvl="1" indent="-171450" hangingPunct="0">
              <a:buFont typeface="Arial" panose="020B0604020202020204" pitchFamily="34" charset="0"/>
              <a:buChar char="•"/>
            </a:pPr>
            <a:r>
              <a:rPr lang="en-US" sz="1000" dirty="0" smtClean="0">
                <a:solidFill>
                  <a:srgbClr val="355C8B"/>
                </a:solidFill>
                <a:latin typeface="Interstate ExtraLight"/>
              </a:rPr>
              <a:t>Nylon </a:t>
            </a:r>
            <a:r>
              <a:rPr lang="en-US" sz="1000" dirty="0">
                <a:solidFill>
                  <a:srgbClr val="355C8B"/>
                </a:solidFill>
                <a:latin typeface="Interstate ExtraLight"/>
              </a:rPr>
              <a:t>neck lanyard </a:t>
            </a:r>
            <a:endParaRPr lang="en-US" sz="1000" dirty="0" smtClean="0">
              <a:solidFill>
                <a:srgbClr val="355C8B"/>
              </a:solidFill>
              <a:latin typeface="Interstate ExtraLight"/>
            </a:endParaRPr>
          </a:p>
          <a:p>
            <a:pPr marL="628650" lvl="1" indent="-171450" hangingPunct="0">
              <a:buFont typeface="Arial" panose="020B0604020202020204" pitchFamily="34" charset="0"/>
              <a:buChar char="•"/>
            </a:pPr>
            <a:r>
              <a:rPr lang="en-US" sz="1000" dirty="0" smtClean="0">
                <a:solidFill>
                  <a:srgbClr val="355C8B"/>
                </a:solidFill>
                <a:latin typeface="Interstate ExtraLight"/>
              </a:rPr>
              <a:t>Belt </a:t>
            </a:r>
            <a:r>
              <a:rPr lang="en-US" sz="1000" dirty="0">
                <a:solidFill>
                  <a:srgbClr val="355C8B"/>
                </a:solidFill>
                <a:latin typeface="Interstate ExtraLight"/>
              </a:rPr>
              <a:t>clip </a:t>
            </a:r>
            <a:endParaRPr lang="en-US" sz="1000" dirty="0" smtClean="0">
              <a:solidFill>
                <a:srgbClr val="355C8B"/>
              </a:solidFill>
              <a:latin typeface="Interstate ExtraLight"/>
            </a:endParaRPr>
          </a:p>
          <a:p>
            <a:pPr marL="628650" lvl="1" indent="-171450" hangingPunct="0">
              <a:buFont typeface="Arial" panose="020B0604020202020204" pitchFamily="34" charset="0"/>
              <a:buChar char="•"/>
            </a:pPr>
            <a:r>
              <a:rPr lang="en-US" sz="1000" dirty="0" smtClean="0">
                <a:solidFill>
                  <a:srgbClr val="355C8B"/>
                </a:solidFill>
                <a:latin typeface="Interstate ExtraLight"/>
              </a:rPr>
              <a:t>Wall </a:t>
            </a:r>
            <a:r>
              <a:rPr lang="en-US" sz="1000" dirty="0">
                <a:solidFill>
                  <a:srgbClr val="355C8B"/>
                </a:solidFill>
                <a:latin typeface="Interstate ExtraLight"/>
              </a:rPr>
              <a:t>mounting bracket </a:t>
            </a:r>
          </a:p>
          <a:p>
            <a:pPr marL="171450" indent="-171450">
              <a:buFont typeface="Arial" panose="020B0604020202020204" pitchFamily="34" charset="0"/>
              <a:buChar char="•"/>
            </a:pPr>
            <a:endParaRPr lang="en-US" sz="1000" dirty="0">
              <a:solidFill>
                <a:srgbClr val="355C8B"/>
              </a:solidFill>
              <a:latin typeface="Interstate ExtraLight"/>
            </a:endParaRPr>
          </a:p>
          <a:p>
            <a:pPr marL="171450" lvl="0" indent="-171450" hangingPunct="0">
              <a:buFont typeface="Arial" panose="020B0604020202020204" pitchFamily="34" charset="0"/>
              <a:buChar char="•"/>
            </a:pPr>
            <a:r>
              <a:rPr lang="en-US" sz="1000" dirty="0">
                <a:solidFill>
                  <a:srgbClr val="355C8B"/>
                </a:solidFill>
                <a:latin typeface="Interstate ExtraLight"/>
              </a:rPr>
              <a:t>Can be set to </a:t>
            </a:r>
            <a:r>
              <a:rPr lang="en-US" sz="1000" b="1" dirty="0">
                <a:solidFill>
                  <a:srgbClr val="355C8B"/>
                </a:solidFill>
                <a:latin typeface="Interstate ExtraLight"/>
              </a:rPr>
              <a:t>police, fire or medical</a:t>
            </a:r>
            <a:r>
              <a:rPr lang="en-US" sz="1000" dirty="0">
                <a:solidFill>
                  <a:srgbClr val="355C8B"/>
                </a:solidFill>
                <a:latin typeface="Interstate ExtraLight"/>
              </a:rPr>
              <a:t> emergency panic. </a:t>
            </a:r>
          </a:p>
          <a:p>
            <a:pPr marL="171450" indent="-171450">
              <a:buFont typeface="Arial" panose="020B0604020202020204" pitchFamily="34" charset="0"/>
              <a:buChar char="•"/>
            </a:pPr>
            <a:endParaRPr lang="en-US" sz="1000" dirty="0">
              <a:solidFill>
                <a:srgbClr val="355C8B"/>
              </a:solidFill>
              <a:latin typeface="Interstate ExtraLight"/>
            </a:endParaRPr>
          </a:p>
          <a:p>
            <a:pPr marL="171450" lvl="0" indent="-171450" hangingPunct="0">
              <a:buFont typeface="Arial" panose="020B0604020202020204" pitchFamily="34" charset="0"/>
              <a:buChar char="•"/>
            </a:pPr>
            <a:r>
              <a:rPr lang="en-US" sz="1000" b="1" dirty="0">
                <a:solidFill>
                  <a:srgbClr val="355C8B"/>
                </a:solidFill>
                <a:latin typeface="Interstate ExtraLight"/>
              </a:rPr>
              <a:t>Water resistant </a:t>
            </a:r>
            <a:r>
              <a:rPr lang="en-US" sz="1000" dirty="0">
                <a:solidFill>
                  <a:srgbClr val="355C8B"/>
                </a:solidFill>
                <a:latin typeface="Interstate ExtraLight"/>
              </a:rPr>
              <a:t>allows to be worn in shower.</a:t>
            </a:r>
            <a:r>
              <a:rPr lang="en-US" sz="1000" b="1" dirty="0">
                <a:solidFill>
                  <a:srgbClr val="355C8B"/>
                </a:solidFill>
                <a:latin typeface="Interstate ExtraLight"/>
              </a:rPr>
              <a:t> </a:t>
            </a:r>
            <a:endParaRPr lang="en-US" sz="1000" dirty="0">
              <a:solidFill>
                <a:srgbClr val="355C8B"/>
              </a:solidFill>
              <a:latin typeface="Interstate ExtraLight"/>
            </a:endParaRPr>
          </a:p>
          <a:p>
            <a:pPr marL="171450" indent="-171450">
              <a:buFont typeface="Arial" panose="020B0604020202020204" pitchFamily="34" charset="0"/>
              <a:buChar char="•"/>
            </a:pPr>
            <a:endParaRPr lang="en-US" sz="1000" dirty="0">
              <a:solidFill>
                <a:srgbClr val="355C8B"/>
              </a:solidFill>
              <a:latin typeface="Interstate ExtraLight"/>
            </a:endParaRPr>
          </a:p>
          <a:p>
            <a:pPr marL="171450" indent="-171450">
              <a:buFont typeface="Arial" panose="020B0604020202020204" pitchFamily="34" charset="0"/>
              <a:buChar char="•"/>
            </a:pPr>
            <a:r>
              <a:rPr lang="en-US" sz="1000" dirty="0">
                <a:solidFill>
                  <a:srgbClr val="355C8B"/>
                </a:solidFill>
                <a:latin typeface="Interstate ExtraLight"/>
              </a:rPr>
              <a:t>Effective range </a:t>
            </a:r>
            <a:r>
              <a:rPr lang="en-US" sz="1000" b="1" dirty="0">
                <a:solidFill>
                  <a:srgbClr val="355C8B"/>
                </a:solidFill>
                <a:latin typeface="Interstate ExtraLight"/>
              </a:rPr>
              <a:t>up to 100 feet</a:t>
            </a:r>
            <a:r>
              <a:rPr lang="en-US" sz="1000" dirty="0">
                <a:solidFill>
                  <a:srgbClr val="355C8B"/>
                </a:solidFill>
                <a:latin typeface="Interstate ExtraLight"/>
              </a:rPr>
              <a:t> from master panel</a:t>
            </a:r>
          </a:p>
        </p:txBody>
      </p:sp>
      <p:pic>
        <p:nvPicPr>
          <p:cNvPr id="5" name="Picture 1"/>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724" b="96109" l="4142" r="96450">
                        <a14:foregroundMark x1="57988" y1="12451" x2="35503" y2="64591"/>
                      </a14:backgroundRemoval>
                    </a14:imgEffect>
                  </a14:imgLayer>
                </a14:imgProps>
              </a:ext>
              <a:ext uri="{28A0092B-C50C-407E-A947-70E740481C1C}">
                <a14:useLocalDpi xmlns:a14="http://schemas.microsoft.com/office/drawing/2010/main" val="0"/>
              </a:ext>
            </a:extLst>
          </a:blip>
          <a:srcRect/>
          <a:stretch>
            <a:fillRect/>
          </a:stretch>
        </p:blipFill>
        <p:spPr bwMode="auto">
          <a:xfrm>
            <a:off x="6012160" y="2132856"/>
            <a:ext cx="1954219"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783637249"/>
      </p:ext>
    </p:extLst>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3568" y="2020385"/>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Panics – 2 Button Panic </a:t>
            </a:r>
            <a:endParaRPr lang="en-US" sz="2000" dirty="0">
              <a:solidFill>
                <a:srgbClr val="FF0000"/>
              </a:solidFill>
              <a:latin typeface="Interstate ExtraLight"/>
              <a:cs typeface="Interstate ExtraLight"/>
            </a:endParaRPr>
          </a:p>
        </p:txBody>
      </p:sp>
      <p:sp>
        <p:nvSpPr>
          <p:cNvPr id="3" name="Rectangle 2"/>
          <p:cNvSpPr/>
          <p:nvPr/>
        </p:nvSpPr>
        <p:spPr>
          <a:xfrm>
            <a:off x="683568" y="2492896"/>
            <a:ext cx="4572000" cy="1692771"/>
          </a:xfrm>
          <a:prstGeom prst="rect">
            <a:avLst/>
          </a:prstGeom>
        </p:spPr>
        <p:txBody>
          <a:bodyPr>
            <a:spAutoFit/>
          </a:bodyPr>
          <a:lstStyle/>
          <a:p>
            <a:pPr marL="285750" indent="-285750">
              <a:lnSpc>
                <a:spcPct val="130000"/>
              </a:lnSpc>
              <a:buFont typeface="Arial" pitchFamily="34" charset="0"/>
              <a:buChar char="•"/>
            </a:pPr>
            <a:r>
              <a:rPr lang="en-US" sz="1000" dirty="0" smtClean="0">
                <a:solidFill>
                  <a:srgbClr val="264264"/>
                </a:solidFill>
                <a:latin typeface="Interstate Bold"/>
                <a:cs typeface="Interstate Bold"/>
              </a:rPr>
              <a:t>Sleek </a:t>
            </a:r>
            <a:r>
              <a:rPr lang="en-US" sz="1000" dirty="0">
                <a:solidFill>
                  <a:srgbClr val="264264"/>
                </a:solidFill>
                <a:latin typeface="Interstate Bold"/>
                <a:cs typeface="Interstate Bold"/>
              </a:rPr>
              <a:t>modern look that fits in any room and </a:t>
            </a:r>
            <a:r>
              <a:rPr lang="en-US" sz="1000" dirty="0" smtClean="0">
                <a:solidFill>
                  <a:srgbClr val="264264"/>
                </a:solidFill>
                <a:latin typeface="Interstate Bold"/>
                <a:cs typeface="Interstate Bold"/>
              </a:rPr>
              <a:t>in any hidden area</a:t>
            </a:r>
            <a:endParaRPr lang="en-US" sz="1000" dirty="0">
              <a:solidFill>
                <a:srgbClr val="264264"/>
              </a:solidFill>
              <a:latin typeface="Interstate Bold"/>
              <a:cs typeface="Interstate Bold"/>
            </a:endParaRPr>
          </a:p>
          <a:p>
            <a:pPr marL="285750" indent="-285750">
              <a:lnSpc>
                <a:spcPct val="130000"/>
              </a:lnSpc>
              <a:buFont typeface="Arial" pitchFamily="34" charset="0"/>
              <a:buChar char="•"/>
            </a:pPr>
            <a:r>
              <a:rPr lang="en-US" sz="1000" dirty="0">
                <a:solidFill>
                  <a:srgbClr val="264264"/>
                </a:solidFill>
                <a:latin typeface="Interstate Bold"/>
                <a:cs typeface="Interstate Bold"/>
              </a:rPr>
              <a:t>Wireless technology - Easier and less costly to install; safer because of flexible placement</a:t>
            </a:r>
          </a:p>
          <a:p>
            <a:pPr marL="285750" indent="-285750">
              <a:lnSpc>
                <a:spcPct val="130000"/>
              </a:lnSpc>
              <a:buFont typeface="Arial" pitchFamily="34" charset="0"/>
              <a:buChar char="•"/>
            </a:pPr>
            <a:r>
              <a:rPr lang="en-US" sz="1000" dirty="0">
                <a:solidFill>
                  <a:srgbClr val="264264"/>
                </a:solidFill>
                <a:latin typeface="Interstate Bold"/>
                <a:cs typeface="Interstate Bold"/>
              </a:rPr>
              <a:t>Arms and disarms systems wirelessly, activates police or auxiliary panic </a:t>
            </a:r>
            <a:r>
              <a:rPr lang="en-US" sz="1000" dirty="0" smtClean="0">
                <a:solidFill>
                  <a:srgbClr val="264264"/>
                </a:solidFill>
                <a:latin typeface="Interstate Bold"/>
                <a:cs typeface="Interstate Bold"/>
              </a:rPr>
              <a:t>alarm</a:t>
            </a:r>
            <a:endParaRPr lang="en-US" sz="1000" dirty="0">
              <a:solidFill>
                <a:srgbClr val="264264"/>
              </a:solidFill>
              <a:latin typeface="Interstate Bold"/>
              <a:cs typeface="Interstate Bold"/>
            </a:endParaRPr>
          </a:p>
          <a:p>
            <a:pPr marL="285750" indent="-285750">
              <a:lnSpc>
                <a:spcPct val="130000"/>
              </a:lnSpc>
              <a:buFont typeface="Arial" pitchFamily="34" charset="0"/>
              <a:buChar char="•"/>
            </a:pPr>
            <a:r>
              <a:rPr lang="en-US" sz="1000" dirty="0" smtClean="0">
                <a:solidFill>
                  <a:srgbClr val="264264"/>
                </a:solidFill>
                <a:latin typeface="Interstate Bold"/>
                <a:cs typeface="Interstate Bold"/>
              </a:rPr>
              <a:t>Range </a:t>
            </a:r>
            <a:r>
              <a:rPr lang="en-US" sz="1000" dirty="0">
                <a:solidFill>
                  <a:srgbClr val="264264"/>
                </a:solidFill>
                <a:latin typeface="Interstate Bold"/>
                <a:cs typeface="Interstate Bold"/>
              </a:rPr>
              <a:t>- Functions at open-air distances of up to </a:t>
            </a:r>
            <a:r>
              <a:rPr lang="en-US" sz="1000" dirty="0" smtClean="0">
                <a:solidFill>
                  <a:srgbClr val="264264"/>
                </a:solidFill>
                <a:latin typeface="Interstate Bold"/>
                <a:cs typeface="Interstate Bold"/>
              </a:rPr>
              <a:t>150 </a:t>
            </a:r>
            <a:r>
              <a:rPr lang="en-US" sz="1000" dirty="0">
                <a:solidFill>
                  <a:srgbClr val="264264"/>
                </a:solidFill>
                <a:latin typeface="Interstate Bold"/>
                <a:cs typeface="Interstate Bold"/>
              </a:rPr>
              <a:t>ft.</a:t>
            </a:r>
          </a:p>
          <a:p>
            <a:pPr marL="285750" indent="-285750">
              <a:lnSpc>
                <a:spcPct val="130000"/>
              </a:lnSpc>
              <a:buFont typeface="Arial" pitchFamily="34" charset="0"/>
              <a:buChar char="•"/>
            </a:pPr>
            <a:r>
              <a:rPr lang="en-US" sz="1000" dirty="0">
                <a:solidFill>
                  <a:srgbClr val="264264"/>
                </a:solidFill>
                <a:latin typeface="Interstate Bold"/>
                <a:cs typeface="Interstate Bold"/>
              </a:rPr>
              <a:t>Battery operated - Runs on lithium coin cell battery for five years (depending on amount of traffic)</a:t>
            </a:r>
            <a:endParaRPr lang="en-US" sz="1000" dirty="0">
              <a:solidFill>
                <a:srgbClr val="264264"/>
              </a:solidFill>
              <a:effectLst/>
              <a:latin typeface="Interstate Bold"/>
              <a:cs typeface="Interstate Bold"/>
            </a:endParaRPr>
          </a:p>
        </p:txBody>
      </p:sp>
      <p:pic>
        <p:nvPicPr>
          <p:cNvPr id="5122" name="Picture 2" descr="Two Button Panic"/>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6024" b="89960" l="9868" r="89803"/>
                    </a14:imgEffect>
                  </a14:imgLayer>
                </a14:imgProps>
              </a:ext>
              <a:ext uri="{28A0092B-C50C-407E-A947-70E740481C1C}">
                <a14:useLocalDpi xmlns:a14="http://schemas.microsoft.com/office/drawing/2010/main" val="0"/>
              </a:ext>
            </a:extLst>
          </a:blip>
          <a:srcRect/>
          <a:stretch>
            <a:fillRect/>
          </a:stretch>
        </p:blipFill>
        <p:spPr bwMode="auto">
          <a:xfrm>
            <a:off x="5580112" y="1700808"/>
            <a:ext cx="2226622" cy="36475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69455113"/>
      </p:ext>
    </p:extLst>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11560" y="1556792"/>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The Control Panel</a:t>
            </a:r>
            <a:endParaRPr lang="en-US" sz="2000" dirty="0">
              <a:solidFill>
                <a:srgbClr val="FF0000"/>
              </a:solidFill>
              <a:latin typeface="Interstate Bold"/>
              <a:cs typeface="Interstate Bold"/>
            </a:endParaRPr>
          </a:p>
        </p:txBody>
      </p:sp>
      <p:sp>
        <p:nvSpPr>
          <p:cNvPr id="3" name="TextBox 2"/>
          <p:cNvSpPr txBox="1"/>
          <p:nvPr/>
        </p:nvSpPr>
        <p:spPr>
          <a:xfrm>
            <a:off x="611560" y="1916832"/>
            <a:ext cx="7582023" cy="892552"/>
          </a:xfrm>
          <a:prstGeom prst="rect">
            <a:avLst/>
          </a:prstGeom>
          <a:noFill/>
        </p:spPr>
        <p:txBody>
          <a:bodyPr wrap="square" rtlCol="0">
            <a:spAutoFit/>
          </a:bodyPr>
          <a:lstStyle/>
          <a:p>
            <a:r>
              <a:rPr lang="en-US" sz="1100" dirty="0" smtClean="0">
                <a:solidFill>
                  <a:srgbClr val="264264"/>
                </a:solidFill>
                <a:latin typeface="Interstate Bold"/>
                <a:cs typeface="Interstate Bold"/>
              </a:rPr>
              <a:t>The Control Panel </a:t>
            </a:r>
            <a:r>
              <a:rPr lang="en-US" sz="1100" dirty="0" smtClean="0">
                <a:solidFill>
                  <a:srgbClr val="264264"/>
                </a:solidFill>
                <a:latin typeface="Interstate ExtraLight"/>
                <a:cs typeface="Interstate ExtraLight"/>
              </a:rPr>
              <a:t>is essentially the heart and brains of an alarm system. The control panel is responsible for receiving information detected by sensors.</a:t>
            </a:r>
          </a:p>
          <a:p>
            <a:endParaRPr lang="en-US" sz="1000" dirty="0">
              <a:solidFill>
                <a:srgbClr val="264264"/>
              </a:solidFill>
              <a:latin typeface="Times New Roman" pitchFamily="18" charset="0"/>
              <a:cs typeface="Times New Roman" pitchFamily="18" charset="0"/>
            </a:endParaRPr>
          </a:p>
          <a:p>
            <a:r>
              <a:rPr lang="en-US" sz="1000" dirty="0" smtClean="0">
                <a:solidFill>
                  <a:srgbClr val="264264"/>
                </a:solidFill>
                <a:latin typeface="Interstate Regular"/>
                <a:cs typeface="Interstate Regular"/>
              </a:rPr>
              <a:t>When the control panel receives a signal from a sensor indicating an abnormal condition, it activates the siren and sends a notification signal to the monitoring station.</a:t>
            </a:r>
          </a:p>
        </p:txBody>
      </p:sp>
      <p:pic>
        <p:nvPicPr>
          <p:cNvPr id="8" name="Picture 4" descr="In The Home;Home Security"/>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42" b="98896" l="1595" r="94533">
                        <a14:foregroundMark x1="16173" y1="18322" x2="28929" y2="30243"/>
                      </a14:backgroundRemoval>
                    </a14:imgEffect>
                  </a14:imgLayer>
                </a14:imgProps>
              </a:ext>
              <a:ext uri="{28A0092B-C50C-407E-A947-70E740481C1C}">
                <a14:useLocalDpi xmlns:a14="http://schemas.microsoft.com/office/drawing/2010/main" val="0"/>
              </a:ext>
            </a:extLst>
          </a:blip>
          <a:srcRect r="5467"/>
          <a:stretch/>
        </p:blipFill>
        <p:spPr bwMode="auto">
          <a:xfrm>
            <a:off x="4644008" y="1949713"/>
            <a:ext cx="3952875" cy="43148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54643853"/>
      </p:ext>
    </p:extLst>
  </p:cSld>
  <p:clrMapOvr>
    <a:masterClrMapping/>
  </p:clrMapOvr>
  <p:transition advClick="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55576" y="1772816"/>
            <a:ext cx="6048672" cy="755649"/>
          </a:xfrm>
        </p:spPr>
        <p:txBody>
          <a:bodyPr>
            <a:normAutofit/>
          </a:bodyPr>
          <a:lstStyle/>
          <a:p>
            <a:pPr hangingPunct="0"/>
            <a:r>
              <a:rPr lang="en-US" sz="2000" dirty="0">
                <a:solidFill>
                  <a:srgbClr val="FF0000"/>
                </a:solidFill>
                <a:latin typeface="Interstate ExtraLight"/>
              </a:rPr>
              <a:t>Simon </a:t>
            </a:r>
            <a:r>
              <a:rPr lang="en-US" sz="2000" dirty="0" smtClean="0">
                <a:solidFill>
                  <a:srgbClr val="FF0000"/>
                </a:solidFill>
                <a:latin typeface="Interstate ExtraLight"/>
              </a:rPr>
              <a:t>XT: Master </a:t>
            </a:r>
            <a:r>
              <a:rPr lang="en-US" sz="2000" dirty="0">
                <a:solidFill>
                  <a:srgbClr val="FF0000"/>
                </a:solidFill>
                <a:latin typeface="Interstate ExtraLight"/>
              </a:rPr>
              <a:t>Control </a:t>
            </a:r>
            <a:r>
              <a:rPr lang="en-US" sz="2000" dirty="0" smtClean="0">
                <a:solidFill>
                  <a:srgbClr val="FF0000"/>
                </a:solidFill>
                <a:latin typeface="Interstate ExtraLight"/>
              </a:rPr>
              <a:t>Panel</a:t>
            </a:r>
            <a:endParaRPr lang="en-US" sz="2000" dirty="0">
              <a:solidFill>
                <a:srgbClr val="FF0000"/>
              </a:solidFill>
              <a:latin typeface="Interstate ExtraLight"/>
            </a:endParaRPr>
          </a:p>
        </p:txBody>
      </p:sp>
      <p:sp>
        <p:nvSpPr>
          <p:cNvPr id="10" name="Text Placeholder 3"/>
          <p:cNvSpPr>
            <a:spLocks noGrp="1"/>
          </p:cNvSpPr>
          <p:nvPr>
            <p:ph type="body" sz="half" idx="2"/>
          </p:nvPr>
        </p:nvSpPr>
        <p:spPr>
          <a:xfrm>
            <a:off x="755576" y="2348880"/>
            <a:ext cx="4536504" cy="3054424"/>
          </a:xfrm>
        </p:spPr>
        <p:txBody>
          <a:bodyPr numCol="1"/>
          <a:lstStyle/>
          <a:p>
            <a:pPr marL="171450" lvl="0" indent="-171450" hangingPunct="0">
              <a:buFont typeface="Arial" panose="020B0604020202020204" pitchFamily="34" charset="0"/>
              <a:buChar char="•"/>
            </a:pPr>
            <a:r>
              <a:rPr lang="en-US" sz="1000" dirty="0">
                <a:solidFill>
                  <a:srgbClr val="355C8B"/>
                </a:solidFill>
                <a:latin typeface="Interstate ExtraLight"/>
              </a:rPr>
              <a:t>Up to </a:t>
            </a:r>
            <a:r>
              <a:rPr lang="en-US" sz="1000" b="1" dirty="0">
                <a:solidFill>
                  <a:srgbClr val="355C8B"/>
                </a:solidFill>
                <a:latin typeface="Interstate ExtraLight"/>
              </a:rPr>
              <a:t>40 devices</a:t>
            </a:r>
            <a:r>
              <a:rPr lang="en-US" sz="1000" dirty="0">
                <a:solidFill>
                  <a:srgbClr val="355C8B"/>
                </a:solidFill>
                <a:latin typeface="Interstate ExtraLight"/>
              </a:rPr>
              <a:t> can be programmed in. </a:t>
            </a:r>
          </a:p>
          <a:p>
            <a:pPr marL="171450" indent="-171450">
              <a:buFont typeface="Arial" panose="020B0604020202020204" pitchFamily="34" charset="0"/>
              <a:buChar char="•"/>
            </a:pPr>
            <a:endParaRPr lang="en-US" sz="1000" dirty="0">
              <a:solidFill>
                <a:srgbClr val="355C8B"/>
              </a:solidFill>
              <a:latin typeface="Interstate ExtraLight"/>
            </a:endParaRPr>
          </a:p>
          <a:p>
            <a:pPr marL="171450" lvl="0" indent="-171450" hangingPunct="0">
              <a:buFont typeface="Arial" panose="020B0604020202020204" pitchFamily="34" charset="0"/>
              <a:buChar char="•"/>
            </a:pPr>
            <a:r>
              <a:rPr lang="en-US" sz="1000" dirty="0">
                <a:solidFill>
                  <a:srgbClr val="355C8B"/>
                </a:solidFill>
                <a:latin typeface="Interstate ExtraLight"/>
              </a:rPr>
              <a:t>Designed to be </a:t>
            </a:r>
            <a:r>
              <a:rPr lang="en-US" sz="1000" b="1" dirty="0">
                <a:solidFill>
                  <a:srgbClr val="355C8B"/>
                </a:solidFill>
                <a:latin typeface="Interstate ExtraLight"/>
              </a:rPr>
              <a:t>placed on a countertop</a:t>
            </a:r>
            <a:r>
              <a:rPr lang="en-US" sz="1000" dirty="0">
                <a:solidFill>
                  <a:srgbClr val="355C8B"/>
                </a:solidFill>
                <a:latin typeface="Interstate ExtraLight"/>
              </a:rPr>
              <a:t> in a centrally located part of the home. </a:t>
            </a:r>
          </a:p>
          <a:p>
            <a:pPr marL="171450" indent="-171450">
              <a:buFont typeface="Arial" panose="020B0604020202020204" pitchFamily="34" charset="0"/>
              <a:buChar char="•"/>
            </a:pPr>
            <a:endParaRPr lang="en-US" sz="1000" dirty="0">
              <a:solidFill>
                <a:srgbClr val="355C8B"/>
              </a:solidFill>
              <a:latin typeface="Interstate ExtraLight"/>
            </a:endParaRPr>
          </a:p>
          <a:p>
            <a:pPr marL="171450" lvl="0" indent="-171450" hangingPunct="0">
              <a:buFont typeface="Arial" panose="020B0604020202020204" pitchFamily="34" charset="0"/>
              <a:buChar char="•"/>
            </a:pPr>
            <a:r>
              <a:rPr lang="en-US" sz="1000" dirty="0">
                <a:solidFill>
                  <a:srgbClr val="355C8B"/>
                </a:solidFill>
                <a:latin typeface="Interstate ExtraLight"/>
              </a:rPr>
              <a:t>Programmable </a:t>
            </a:r>
            <a:r>
              <a:rPr lang="en-US" sz="1000" b="1" dirty="0" smtClean="0">
                <a:solidFill>
                  <a:srgbClr val="355C8B"/>
                </a:solidFill>
                <a:latin typeface="Interstate ExtraLight"/>
              </a:rPr>
              <a:t>Chime Option</a:t>
            </a:r>
            <a:r>
              <a:rPr lang="en-US" sz="1000" dirty="0" smtClean="0">
                <a:solidFill>
                  <a:srgbClr val="355C8B"/>
                </a:solidFill>
                <a:latin typeface="Interstate ExtraLight"/>
              </a:rPr>
              <a:t>: </a:t>
            </a:r>
            <a:endParaRPr lang="en-US" sz="1000" dirty="0">
              <a:solidFill>
                <a:srgbClr val="355C8B"/>
              </a:solidFill>
              <a:latin typeface="Interstate ExtraLight"/>
            </a:endParaRPr>
          </a:p>
          <a:p>
            <a:pPr marL="628650" lvl="1" indent="-171450" hangingPunct="0">
              <a:buFont typeface="Arial" panose="020B0604020202020204" pitchFamily="34" charset="0"/>
              <a:buChar char="•"/>
            </a:pPr>
            <a:r>
              <a:rPr lang="en-US" sz="1000" dirty="0" smtClean="0">
                <a:solidFill>
                  <a:srgbClr val="355C8B"/>
                </a:solidFill>
                <a:latin typeface="Interstate ExtraLight"/>
              </a:rPr>
              <a:t>Voice Chime:</a:t>
            </a:r>
          </a:p>
          <a:p>
            <a:pPr marL="1085850" lvl="2" indent="-171450" hangingPunct="0">
              <a:buFont typeface="Arial" panose="020B0604020202020204" pitchFamily="34" charset="0"/>
              <a:buChar char="•"/>
            </a:pPr>
            <a:r>
              <a:rPr lang="en-US" sz="1000" dirty="0" smtClean="0">
                <a:solidFill>
                  <a:srgbClr val="355C8B"/>
                </a:solidFill>
                <a:latin typeface="Interstate ExtraLight"/>
              </a:rPr>
              <a:t>“</a:t>
            </a:r>
            <a:r>
              <a:rPr lang="en-US" sz="1000" dirty="0">
                <a:solidFill>
                  <a:srgbClr val="355C8B"/>
                </a:solidFill>
                <a:latin typeface="Interstate ExtraLight"/>
              </a:rPr>
              <a:t>Front Door Open” </a:t>
            </a:r>
            <a:endParaRPr lang="en-US" sz="1000" dirty="0" smtClean="0">
              <a:solidFill>
                <a:srgbClr val="355C8B"/>
              </a:solidFill>
              <a:latin typeface="Interstate ExtraLight"/>
            </a:endParaRPr>
          </a:p>
          <a:p>
            <a:pPr marL="1085850" lvl="2" indent="-171450" hangingPunct="0">
              <a:buFont typeface="Arial" panose="020B0604020202020204" pitchFamily="34" charset="0"/>
              <a:buChar char="•"/>
            </a:pPr>
            <a:r>
              <a:rPr lang="en-US" sz="1000" dirty="0" smtClean="0">
                <a:solidFill>
                  <a:srgbClr val="355C8B"/>
                </a:solidFill>
                <a:latin typeface="Interstate ExtraLight"/>
              </a:rPr>
              <a:t>“</a:t>
            </a:r>
            <a:r>
              <a:rPr lang="en-US" sz="1000" dirty="0">
                <a:solidFill>
                  <a:srgbClr val="355C8B"/>
                </a:solidFill>
                <a:latin typeface="Interstate ExtraLight"/>
              </a:rPr>
              <a:t>Child’s Bedroom Window Open” </a:t>
            </a:r>
          </a:p>
          <a:p>
            <a:pPr marL="628650" lvl="1" indent="-171450">
              <a:buFont typeface="Arial" panose="020B0604020202020204" pitchFamily="34" charset="0"/>
              <a:buChar char="•"/>
            </a:pPr>
            <a:r>
              <a:rPr lang="en-US" sz="1000" dirty="0">
                <a:solidFill>
                  <a:srgbClr val="355C8B"/>
                </a:solidFill>
                <a:latin typeface="Interstate ExtraLight"/>
              </a:rPr>
              <a:t> </a:t>
            </a:r>
            <a:r>
              <a:rPr lang="en-US" sz="1000" dirty="0" smtClean="0">
                <a:solidFill>
                  <a:srgbClr val="355C8B"/>
                </a:solidFill>
                <a:latin typeface="Interstate ExtraLight"/>
              </a:rPr>
              <a:t>Soft Bell</a:t>
            </a:r>
          </a:p>
          <a:p>
            <a:pPr marL="628650" lvl="1" indent="-171450">
              <a:buFont typeface="Arial" panose="020B0604020202020204" pitchFamily="34" charset="0"/>
              <a:buChar char="•"/>
            </a:pPr>
            <a:r>
              <a:rPr lang="en-US" sz="1000" dirty="0" smtClean="0">
                <a:solidFill>
                  <a:srgbClr val="355C8B"/>
                </a:solidFill>
                <a:latin typeface="Interstate ExtraLight"/>
              </a:rPr>
              <a:t>Loud Bell</a:t>
            </a:r>
          </a:p>
          <a:p>
            <a:pPr marL="171450" indent="-171450">
              <a:buFont typeface="Arial" panose="020B0604020202020204" pitchFamily="34" charset="0"/>
              <a:buChar char="•"/>
            </a:pPr>
            <a:endParaRPr lang="en-US" sz="1000" dirty="0">
              <a:solidFill>
                <a:srgbClr val="355C8B"/>
              </a:solidFill>
              <a:latin typeface="Interstate ExtraLight"/>
            </a:endParaRPr>
          </a:p>
          <a:p>
            <a:pPr marL="171450" lvl="0" indent="-171450" hangingPunct="0">
              <a:buFont typeface="Arial" panose="020B0604020202020204" pitchFamily="34" charset="0"/>
              <a:buChar char="•"/>
            </a:pPr>
            <a:r>
              <a:rPr lang="en-US" sz="1000" b="1" dirty="0">
                <a:solidFill>
                  <a:srgbClr val="355C8B"/>
                </a:solidFill>
                <a:latin typeface="Interstate ExtraLight"/>
              </a:rPr>
              <a:t>One-button Arming </a:t>
            </a:r>
            <a:r>
              <a:rPr lang="en-US" sz="1000" dirty="0">
                <a:solidFill>
                  <a:srgbClr val="355C8B"/>
                </a:solidFill>
                <a:latin typeface="Interstate ExtraLight"/>
              </a:rPr>
              <a:t>for </a:t>
            </a:r>
            <a:r>
              <a:rPr lang="en-US" sz="1000" dirty="0" smtClean="0">
                <a:solidFill>
                  <a:srgbClr val="355C8B"/>
                </a:solidFill>
                <a:latin typeface="Interstate ExtraLight"/>
              </a:rPr>
              <a:t>“Stay” (Doors/Windows Only) </a:t>
            </a:r>
            <a:r>
              <a:rPr lang="en-US" sz="1000" dirty="0">
                <a:solidFill>
                  <a:srgbClr val="355C8B"/>
                </a:solidFill>
                <a:latin typeface="Interstate ExtraLight"/>
              </a:rPr>
              <a:t>or </a:t>
            </a:r>
            <a:r>
              <a:rPr lang="en-US" sz="1000" dirty="0" smtClean="0">
                <a:solidFill>
                  <a:srgbClr val="355C8B"/>
                </a:solidFill>
                <a:latin typeface="Interstate ExtraLight"/>
              </a:rPr>
              <a:t>“Away” (Doors/Windows/Motions)</a:t>
            </a:r>
            <a:r>
              <a:rPr lang="en-US" sz="1000" b="1" dirty="0" smtClean="0">
                <a:solidFill>
                  <a:srgbClr val="355C8B"/>
                </a:solidFill>
                <a:latin typeface="Interstate ExtraLight"/>
              </a:rPr>
              <a:t> </a:t>
            </a:r>
            <a:endParaRPr lang="en-US" sz="1000" dirty="0">
              <a:solidFill>
                <a:srgbClr val="355C8B"/>
              </a:solidFill>
              <a:latin typeface="Interstate ExtraLight"/>
            </a:endParaRPr>
          </a:p>
          <a:p>
            <a:pPr marL="171450" indent="-171450">
              <a:buFont typeface="Arial" panose="020B0604020202020204" pitchFamily="34" charset="0"/>
              <a:buChar char="•"/>
            </a:pPr>
            <a:endParaRPr lang="en-US" sz="1000" dirty="0">
              <a:solidFill>
                <a:srgbClr val="355C8B"/>
              </a:solidFill>
              <a:latin typeface="Interstate ExtraLight"/>
            </a:endParaRPr>
          </a:p>
          <a:p>
            <a:pPr marL="171450" lvl="0" indent="-171450" hangingPunct="0">
              <a:buFont typeface="Arial" panose="020B0604020202020204" pitchFamily="34" charset="0"/>
              <a:buChar char="•"/>
            </a:pPr>
            <a:r>
              <a:rPr lang="en-US" sz="1000" dirty="0" smtClean="0">
                <a:solidFill>
                  <a:srgbClr val="355C8B"/>
                </a:solidFill>
                <a:latin typeface="Interstate ExtraLight"/>
              </a:rPr>
              <a:t>1 Master Code and 8 </a:t>
            </a:r>
            <a:r>
              <a:rPr lang="en-US" sz="1000" dirty="0">
                <a:solidFill>
                  <a:srgbClr val="355C8B"/>
                </a:solidFill>
                <a:latin typeface="Interstate ExtraLight"/>
              </a:rPr>
              <a:t>additional User C</a:t>
            </a:r>
            <a:r>
              <a:rPr lang="en-US" sz="1000" dirty="0" smtClean="0">
                <a:solidFill>
                  <a:srgbClr val="355C8B"/>
                </a:solidFill>
                <a:latin typeface="Interstate ExtraLight"/>
              </a:rPr>
              <a:t>odes </a:t>
            </a:r>
            <a:endParaRPr lang="en-US" sz="1000" dirty="0">
              <a:solidFill>
                <a:srgbClr val="355C8B"/>
              </a:solidFill>
              <a:latin typeface="Interstate ExtraLight"/>
            </a:endParaRPr>
          </a:p>
        </p:txBody>
      </p:sp>
      <p:pic>
        <p:nvPicPr>
          <p:cNvPr id="11" name="Picture 4" descr="In The Home;Home Security"/>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42" b="98896" l="1595" r="94533">
                        <a14:foregroundMark x1="16173" y1="18322" x2="28929" y2="30243"/>
                      </a14:backgroundRemoval>
                    </a14:imgEffect>
                  </a14:imgLayer>
                </a14:imgProps>
              </a:ext>
              <a:ext uri="{28A0092B-C50C-407E-A947-70E740481C1C}">
                <a14:useLocalDpi xmlns:a14="http://schemas.microsoft.com/office/drawing/2010/main" val="0"/>
              </a:ext>
            </a:extLst>
          </a:blip>
          <a:srcRect r="5467"/>
          <a:stretch/>
        </p:blipFill>
        <p:spPr bwMode="auto">
          <a:xfrm>
            <a:off x="5227637" y="1271587"/>
            <a:ext cx="3952875" cy="43148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755576" y="1700808"/>
            <a:ext cx="6048672" cy="755649"/>
          </a:xfrm>
        </p:spPr>
        <p:txBody>
          <a:bodyPr>
            <a:normAutofit/>
          </a:bodyPr>
          <a:lstStyle/>
          <a:p>
            <a:pPr hangingPunct="0"/>
            <a:r>
              <a:rPr lang="en-US" sz="2000" dirty="0">
                <a:solidFill>
                  <a:srgbClr val="FF0000"/>
                </a:solidFill>
                <a:latin typeface="Interstate ExtraLight"/>
              </a:rPr>
              <a:t>Simon </a:t>
            </a:r>
            <a:r>
              <a:rPr lang="en-US" sz="2000" dirty="0" smtClean="0">
                <a:solidFill>
                  <a:srgbClr val="FF0000"/>
                </a:solidFill>
                <a:latin typeface="Interstate ExtraLight"/>
              </a:rPr>
              <a:t>XT: Master </a:t>
            </a:r>
            <a:r>
              <a:rPr lang="en-US" sz="2000" dirty="0">
                <a:solidFill>
                  <a:srgbClr val="FF0000"/>
                </a:solidFill>
                <a:latin typeface="Interstate ExtraLight"/>
              </a:rPr>
              <a:t>Control </a:t>
            </a:r>
            <a:r>
              <a:rPr lang="en-US" sz="2000" dirty="0" smtClean="0">
                <a:solidFill>
                  <a:srgbClr val="FF0000"/>
                </a:solidFill>
                <a:latin typeface="Interstate ExtraLight"/>
              </a:rPr>
              <a:t>Panel</a:t>
            </a:r>
            <a:endParaRPr lang="en-US" sz="2000" dirty="0">
              <a:solidFill>
                <a:srgbClr val="FF0000"/>
              </a:solidFill>
              <a:latin typeface="Interstate ExtraLight"/>
            </a:endParaRPr>
          </a:p>
        </p:txBody>
      </p:sp>
      <p:sp>
        <p:nvSpPr>
          <p:cNvPr id="10" name="Text Placeholder 3"/>
          <p:cNvSpPr>
            <a:spLocks noGrp="1"/>
          </p:cNvSpPr>
          <p:nvPr>
            <p:ph type="body" sz="half" idx="2"/>
          </p:nvPr>
        </p:nvSpPr>
        <p:spPr>
          <a:xfrm>
            <a:off x="755576" y="2276872"/>
            <a:ext cx="4536505" cy="3054424"/>
          </a:xfrm>
        </p:spPr>
        <p:txBody>
          <a:bodyPr numCol="1"/>
          <a:lstStyle/>
          <a:p>
            <a:pPr marL="0" lvl="0" indent="0" hangingPunct="0">
              <a:buNone/>
            </a:pPr>
            <a:r>
              <a:rPr lang="en-US" sz="1000" b="1" dirty="0" smtClean="0">
                <a:solidFill>
                  <a:srgbClr val="355C8B"/>
                </a:solidFill>
                <a:latin typeface="Interstate ExtraLight"/>
              </a:rPr>
              <a:t>Hostage </a:t>
            </a:r>
            <a:r>
              <a:rPr lang="en-US" sz="1000" b="1" dirty="0">
                <a:solidFill>
                  <a:srgbClr val="355C8B"/>
                </a:solidFill>
                <a:latin typeface="Interstate ExtraLight"/>
              </a:rPr>
              <a:t>code </a:t>
            </a:r>
            <a:r>
              <a:rPr lang="en-US" sz="1000" dirty="0">
                <a:solidFill>
                  <a:srgbClr val="355C8B"/>
                </a:solidFill>
                <a:latin typeface="Interstate ExtraLight"/>
              </a:rPr>
              <a:t>–</a:t>
            </a:r>
            <a:r>
              <a:rPr lang="en-US" sz="1000" b="1" dirty="0">
                <a:solidFill>
                  <a:srgbClr val="355C8B"/>
                </a:solidFill>
                <a:latin typeface="Interstate ExtraLight"/>
              </a:rPr>
              <a:t> </a:t>
            </a:r>
            <a:r>
              <a:rPr lang="en-US" sz="1000" dirty="0">
                <a:solidFill>
                  <a:srgbClr val="355C8B"/>
                </a:solidFill>
                <a:latin typeface="Interstate ExtraLight"/>
              </a:rPr>
              <a:t>Disarms system, but sends silent</a:t>
            </a:r>
            <a:r>
              <a:rPr lang="en-US" sz="1000" b="1" dirty="0">
                <a:solidFill>
                  <a:srgbClr val="355C8B"/>
                </a:solidFill>
                <a:latin typeface="Interstate ExtraLight"/>
              </a:rPr>
              <a:t> </a:t>
            </a:r>
            <a:r>
              <a:rPr lang="en-US" sz="1000" dirty="0">
                <a:solidFill>
                  <a:srgbClr val="355C8B"/>
                </a:solidFill>
                <a:latin typeface="Interstate ExtraLight"/>
              </a:rPr>
              <a:t>emergency signal to monitoring facility. </a:t>
            </a:r>
          </a:p>
          <a:p>
            <a:pPr marL="0" indent="0">
              <a:buNone/>
            </a:pPr>
            <a:endParaRPr lang="en-US" sz="1000" dirty="0" smtClean="0">
              <a:solidFill>
                <a:srgbClr val="355C8B"/>
              </a:solidFill>
              <a:latin typeface="Interstate ExtraLight"/>
            </a:endParaRPr>
          </a:p>
          <a:p>
            <a:pPr marL="0" lvl="0" indent="0" hangingPunct="0">
              <a:buNone/>
            </a:pPr>
            <a:r>
              <a:rPr lang="en-US" sz="1000" b="1" dirty="0">
                <a:solidFill>
                  <a:srgbClr val="355C8B"/>
                </a:solidFill>
                <a:latin typeface="Interstate ExtraLight"/>
              </a:rPr>
              <a:t>3 Emergency Panic Buttons </a:t>
            </a:r>
            <a:endParaRPr lang="en-US" sz="1000" dirty="0">
              <a:solidFill>
                <a:srgbClr val="355C8B"/>
              </a:solidFill>
              <a:latin typeface="Interstate ExtraLight"/>
            </a:endParaRPr>
          </a:p>
          <a:p>
            <a:pPr marL="457200" lvl="1" indent="0" hangingPunct="0">
              <a:buNone/>
            </a:pPr>
            <a:r>
              <a:rPr lang="en-US" sz="1000" dirty="0" smtClean="0">
                <a:solidFill>
                  <a:srgbClr val="355C8B"/>
                </a:solidFill>
                <a:latin typeface="Interstate ExtraLight"/>
              </a:rPr>
              <a:t>Medical – Soft Beeping </a:t>
            </a:r>
          </a:p>
          <a:p>
            <a:pPr marL="457200" lvl="1" indent="0" hangingPunct="0">
              <a:buNone/>
            </a:pPr>
            <a:r>
              <a:rPr lang="en-US" sz="1000" dirty="0" smtClean="0">
                <a:solidFill>
                  <a:srgbClr val="355C8B"/>
                </a:solidFill>
                <a:latin typeface="Interstate ExtraLight"/>
              </a:rPr>
              <a:t>Police – Continuous Siren</a:t>
            </a:r>
          </a:p>
          <a:p>
            <a:pPr marL="457200" lvl="1" indent="0" hangingPunct="0">
              <a:buNone/>
            </a:pPr>
            <a:r>
              <a:rPr lang="en-US" sz="1000" dirty="0" smtClean="0">
                <a:solidFill>
                  <a:srgbClr val="355C8B"/>
                </a:solidFill>
                <a:latin typeface="Interstate ExtraLight"/>
              </a:rPr>
              <a:t>Fire</a:t>
            </a:r>
            <a:r>
              <a:rPr lang="en-US" sz="1000" b="1" dirty="0">
                <a:solidFill>
                  <a:srgbClr val="355C8B"/>
                </a:solidFill>
                <a:latin typeface="Interstate ExtraLight"/>
              </a:rPr>
              <a:t> </a:t>
            </a:r>
            <a:r>
              <a:rPr lang="en-US" sz="1000" b="1" dirty="0" smtClean="0">
                <a:solidFill>
                  <a:srgbClr val="355C8B"/>
                </a:solidFill>
                <a:latin typeface="Interstate ExtraLight"/>
              </a:rPr>
              <a:t>- </a:t>
            </a:r>
            <a:r>
              <a:rPr lang="en-US" sz="1000" dirty="0">
                <a:solidFill>
                  <a:srgbClr val="355C8B"/>
                </a:solidFill>
                <a:latin typeface="Interstate ExtraLight"/>
              </a:rPr>
              <a:t>3 Pulse Temporal </a:t>
            </a:r>
            <a:r>
              <a:rPr lang="en-US" sz="1000" dirty="0" smtClean="0">
                <a:solidFill>
                  <a:srgbClr val="355C8B"/>
                </a:solidFill>
                <a:latin typeface="Interstate ExtraLight"/>
              </a:rPr>
              <a:t>Siren</a:t>
            </a:r>
            <a:endParaRPr lang="en-US" sz="1000" dirty="0">
              <a:solidFill>
                <a:srgbClr val="355C8B"/>
              </a:solidFill>
              <a:latin typeface="Interstate ExtraLight"/>
            </a:endParaRPr>
          </a:p>
          <a:p>
            <a:pPr marL="0" indent="0">
              <a:buNone/>
            </a:pPr>
            <a:endParaRPr lang="en-US" sz="1000" dirty="0">
              <a:solidFill>
                <a:srgbClr val="355C8B"/>
              </a:solidFill>
              <a:latin typeface="Interstate ExtraLight"/>
            </a:endParaRPr>
          </a:p>
          <a:p>
            <a:pPr marL="0" lvl="0" indent="0" hangingPunct="0">
              <a:buNone/>
            </a:pPr>
            <a:r>
              <a:rPr lang="en-US" sz="1000" b="1" dirty="0">
                <a:solidFill>
                  <a:srgbClr val="355C8B"/>
                </a:solidFill>
                <a:latin typeface="Interstate ExtraLight"/>
              </a:rPr>
              <a:t>Loud interior siren </a:t>
            </a:r>
            <a:r>
              <a:rPr lang="en-US" sz="1000" dirty="0">
                <a:solidFill>
                  <a:srgbClr val="355C8B"/>
                </a:solidFill>
                <a:latin typeface="Interstate ExtraLight"/>
              </a:rPr>
              <a:t>to notify the intruder that they’ve been</a:t>
            </a:r>
            <a:r>
              <a:rPr lang="en-US" sz="1000" b="1" dirty="0">
                <a:solidFill>
                  <a:srgbClr val="355C8B"/>
                </a:solidFill>
                <a:latin typeface="Interstate ExtraLight"/>
              </a:rPr>
              <a:t> </a:t>
            </a:r>
            <a:r>
              <a:rPr lang="en-US" sz="1000" dirty="0">
                <a:solidFill>
                  <a:srgbClr val="355C8B"/>
                </a:solidFill>
                <a:latin typeface="Interstate ExtraLight"/>
              </a:rPr>
              <a:t>detected or everyone in the home when there’s an emergency. </a:t>
            </a:r>
          </a:p>
          <a:p>
            <a:pPr marL="0" indent="0">
              <a:buNone/>
            </a:pPr>
            <a:endParaRPr lang="en-US" sz="1000" dirty="0">
              <a:solidFill>
                <a:srgbClr val="355C8B"/>
              </a:solidFill>
              <a:latin typeface="Interstate ExtraLight"/>
            </a:endParaRPr>
          </a:p>
          <a:p>
            <a:pPr marL="0" lvl="0" indent="0" hangingPunct="0">
              <a:buNone/>
            </a:pPr>
            <a:r>
              <a:rPr lang="en-US" sz="1000" dirty="0">
                <a:solidFill>
                  <a:srgbClr val="355C8B"/>
                </a:solidFill>
                <a:latin typeface="Interstate ExtraLight"/>
              </a:rPr>
              <a:t>Rechargeable </a:t>
            </a:r>
            <a:r>
              <a:rPr lang="en-US" sz="1000" b="1" dirty="0">
                <a:solidFill>
                  <a:srgbClr val="355C8B"/>
                </a:solidFill>
                <a:latin typeface="Interstate ExtraLight"/>
              </a:rPr>
              <a:t>Back-Up Battery</a:t>
            </a:r>
            <a:r>
              <a:rPr lang="en-US" sz="1000" dirty="0">
                <a:solidFill>
                  <a:srgbClr val="355C8B"/>
                </a:solidFill>
                <a:latin typeface="Interstate ExtraLight"/>
              </a:rPr>
              <a:t> lasts up to 24 hours in power failure. </a:t>
            </a:r>
          </a:p>
          <a:p>
            <a:pPr marL="0" indent="0">
              <a:buNone/>
            </a:pPr>
            <a:endParaRPr lang="en-US" sz="1000" dirty="0">
              <a:solidFill>
                <a:srgbClr val="355C8B"/>
              </a:solidFill>
              <a:latin typeface="Interstate ExtraLight"/>
            </a:endParaRPr>
          </a:p>
          <a:p>
            <a:pPr marL="0" lvl="0" indent="0" hangingPunct="0">
              <a:buNone/>
            </a:pPr>
            <a:r>
              <a:rPr lang="en-US" sz="1000" dirty="0">
                <a:solidFill>
                  <a:srgbClr val="355C8B"/>
                </a:solidFill>
                <a:latin typeface="Interstate ExtraLight"/>
              </a:rPr>
              <a:t>“Turn off” sensors with </a:t>
            </a:r>
            <a:r>
              <a:rPr lang="en-US" sz="1000" b="1" dirty="0">
                <a:solidFill>
                  <a:srgbClr val="355C8B"/>
                </a:solidFill>
                <a:latin typeface="Interstate ExtraLight"/>
              </a:rPr>
              <a:t>Sensor Bypass</a:t>
            </a:r>
            <a:r>
              <a:rPr lang="en-US" sz="1000" dirty="0">
                <a:solidFill>
                  <a:srgbClr val="355C8B"/>
                </a:solidFill>
                <a:latin typeface="Interstate ExtraLight"/>
              </a:rPr>
              <a:t> button to leave a window open while the system is armed. </a:t>
            </a:r>
          </a:p>
          <a:p>
            <a:pPr marL="0" indent="0">
              <a:buNone/>
            </a:pPr>
            <a:endParaRPr lang="en-US" sz="1000" dirty="0">
              <a:solidFill>
                <a:srgbClr val="355C8B"/>
              </a:solidFill>
              <a:latin typeface="Interstate ExtraLight"/>
            </a:endParaRPr>
          </a:p>
        </p:txBody>
      </p:sp>
      <p:pic>
        <p:nvPicPr>
          <p:cNvPr id="11" name="Picture 4" descr="In The Home;Home Security"/>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42" b="98896" l="1595" r="94533">
                        <a14:foregroundMark x1="16173" y1="18322" x2="28929" y2="30243"/>
                      </a14:backgroundRemoval>
                    </a14:imgEffect>
                  </a14:imgLayer>
                </a14:imgProps>
              </a:ext>
              <a:ext uri="{28A0092B-C50C-407E-A947-70E740481C1C}">
                <a14:useLocalDpi xmlns:a14="http://schemas.microsoft.com/office/drawing/2010/main" val="0"/>
              </a:ext>
            </a:extLst>
          </a:blip>
          <a:srcRect r="5467"/>
          <a:stretch/>
        </p:blipFill>
        <p:spPr bwMode="auto">
          <a:xfrm>
            <a:off x="5299645" y="1271587"/>
            <a:ext cx="3952875" cy="43148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86390788"/>
      </p:ext>
    </p:extLst>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58207"/>
            <a:ext cx="4445124" cy="374649"/>
          </a:xfrm>
        </p:spPr>
        <p:txBody>
          <a:bodyPr>
            <a:noAutofit/>
          </a:bodyPr>
          <a:lstStyle/>
          <a:p>
            <a:r>
              <a:rPr lang="en-US" sz="2000" dirty="0">
                <a:solidFill>
                  <a:srgbClr val="FF0000"/>
                </a:solidFill>
                <a:latin typeface="Interstate ExtraLight"/>
              </a:rPr>
              <a:t>Video Camera </a:t>
            </a:r>
            <a:r>
              <a:rPr lang="en-US" sz="2000" dirty="0" smtClean="0">
                <a:solidFill>
                  <a:srgbClr val="FF0000"/>
                </a:solidFill>
                <a:latin typeface="Interstate ExtraLight"/>
              </a:rPr>
              <a:t>Service</a:t>
            </a:r>
            <a:endParaRPr lang="en-US" sz="2000" dirty="0">
              <a:solidFill>
                <a:srgbClr val="FF0000"/>
              </a:solidFill>
              <a:latin typeface="Interstate ExtraLight"/>
            </a:endParaRPr>
          </a:p>
        </p:txBody>
      </p:sp>
      <p:sp>
        <p:nvSpPr>
          <p:cNvPr id="3" name="Text Placeholder 3"/>
          <p:cNvSpPr>
            <a:spLocks noGrp="1"/>
          </p:cNvSpPr>
          <p:nvPr>
            <p:ph type="body" sz="half" idx="2"/>
          </p:nvPr>
        </p:nvSpPr>
        <p:spPr>
          <a:xfrm>
            <a:off x="539552" y="2204864"/>
            <a:ext cx="4032448" cy="3096344"/>
          </a:xfrm>
        </p:spPr>
        <p:txBody>
          <a:bodyPr/>
          <a:lstStyle/>
          <a:p>
            <a:pPr marL="171450" lvl="0" indent="-171450" hangingPunct="0">
              <a:buFont typeface="Arial" panose="020B0604020202020204" pitchFamily="34" charset="0"/>
              <a:buChar char="•"/>
            </a:pPr>
            <a:r>
              <a:rPr lang="en-US" sz="1000" dirty="0">
                <a:solidFill>
                  <a:srgbClr val="264264"/>
                </a:solidFill>
                <a:latin typeface="Interstate ExtraLight"/>
              </a:rPr>
              <a:t>Interactive surveillance software on </a:t>
            </a:r>
            <a:r>
              <a:rPr lang="en-US" sz="1000" b="1" dirty="0">
                <a:solidFill>
                  <a:srgbClr val="264264"/>
                </a:solidFill>
                <a:latin typeface="Interstate ExtraLight"/>
              </a:rPr>
              <a:t>SMART </a:t>
            </a:r>
            <a:r>
              <a:rPr lang="en-US" sz="1000" b="1" dirty="0" smtClean="0">
                <a:solidFill>
                  <a:srgbClr val="264264"/>
                </a:solidFill>
                <a:latin typeface="Interstate ExtraLight"/>
              </a:rPr>
              <a:t>Connect</a:t>
            </a:r>
            <a:r>
              <a:rPr lang="en-US" sz="1000" dirty="0" smtClean="0">
                <a:solidFill>
                  <a:srgbClr val="264264"/>
                </a:solidFill>
                <a:latin typeface="Interstate ExtraLight"/>
              </a:rPr>
              <a:t>.</a:t>
            </a:r>
          </a:p>
          <a:p>
            <a:pPr marL="628650" lvl="1" indent="-171450" hangingPunct="0">
              <a:buFont typeface="Arial" panose="020B0604020202020204" pitchFamily="34" charset="0"/>
              <a:buChar char="•"/>
            </a:pPr>
            <a:r>
              <a:rPr lang="en-US" sz="1000" dirty="0" smtClean="0">
                <a:solidFill>
                  <a:srgbClr val="264264"/>
                </a:solidFill>
                <a:latin typeface="Interstate ExtraLight"/>
              </a:rPr>
              <a:t>Video </a:t>
            </a:r>
            <a:r>
              <a:rPr lang="en-US" sz="1000" dirty="0">
                <a:solidFill>
                  <a:srgbClr val="264264"/>
                </a:solidFill>
                <a:latin typeface="Interstate ExtraLight"/>
              </a:rPr>
              <a:t>accessible from </a:t>
            </a:r>
            <a:r>
              <a:rPr lang="en-US" sz="1000" b="1" dirty="0">
                <a:solidFill>
                  <a:srgbClr val="264264"/>
                </a:solidFill>
                <a:latin typeface="Interstate ExtraLight"/>
              </a:rPr>
              <a:t>any internet-enabled device</a:t>
            </a:r>
            <a:r>
              <a:rPr lang="en-US" sz="1000" dirty="0">
                <a:solidFill>
                  <a:srgbClr val="264264"/>
                </a:solidFill>
                <a:latin typeface="Interstate ExtraLight"/>
              </a:rPr>
              <a:t>. </a:t>
            </a:r>
          </a:p>
          <a:p>
            <a:pPr marL="171450" indent="-171450">
              <a:buFont typeface="Arial" panose="020B0604020202020204" pitchFamily="34" charset="0"/>
              <a:buChar char="•"/>
            </a:pPr>
            <a:endParaRPr lang="en-US" sz="1000" dirty="0">
              <a:solidFill>
                <a:srgbClr val="264264"/>
              </a:solidFill>
              <a:latin typeface="Interstate ExtraLight"/>
            </a:endParaRPr>
          </a:p>
          <a:p>
            <a:pPr marL="171450" lvl="0" indent="-171450" hangingPunct="0">
              <a:buFont typeface="Arial" panose="020B0604020202020204" pitchFamily="34" charset="0"/>
              <a:buChar char="•"/>
            </a:pPr>
            <a:r>
              <a:rPr lang="en-US" sz="1000" dirty="0">
                <a:solidFill>
                  <a:srgbClr val="264264"/>
                </a:solidFill>
                <a:latin typeface="Interstate ExtraLight"/>
              </a:rPr>
              <a:t>Built-in “</a:t>
            </a:r>
            <a:r>
              <a:rPr lang="en-US" sz="1000" b="1" dirty="0">
                <a:solidFill>
                  <a:srgbClr val="264264"/>
                </a:solidFill>
                <a:latin typeface="Interstate ExtraLight"/>
              </a:rPr>
              <a:t>night vision</a:t>
            </a:r>
            <a:r>
              <a:rPr lang="en-US" sz="1000" dirty="0">
                <a:solidFill>
                  <a:srgbClr val="264264"/>
                </a:solidFill>
                <a:latin typeface="Interstate ExtraLight"/>
              </a:rPr>
              <a:t>” allows for visibility in total darkness. </a:t>
            </a:r>
          </a:p>
          <a:p>
            <a:r>
              <a:rPr lang="en-US" sz="1000" dirty="0">
                <a:solidFill>
                  <a:srgbClr val="264264"/>
                </a:solidFill>
                <a:latin typeface="Interstate ExtraLight"/>
              </a:rPr>
              <a:t> </a:t>
            </a:r>
          </a:p>
          <a:p>
            <a:pPr marL="171450" lvl="0" indent="-171450" hangingPunct="0">
              <a:buFont typeface="Arial" panose="020B0604020202020204" pitchFamily="34" charset="0"/>
              <a:buChar char="•"/>
            </a:pPr>
            <a:r>
              <a:rPr lang="en-US" sz="1000" b="1" dirty="0">
                <a:solidFill>
                  <a:srgbClr val="264264"/>
                </a:solidFill>
                <a:latin typeface="Interstate ExtraLight"/>
              </a:rPr>
              <a:t>WiFi-enabled </a:t>
            </a:r>
            <a:r>
              <a:rPr lang="en-US" sz="1000" dirty="0">
                <a:solidFill>
                  <a:srgbClr val="264264"/>
                </a:solidFill>
                <a:latin typeface="Interstate ExtraLight"/>
              </a:rPr>
              <a:t>allows camera to be installed near any</a:t>
            </a:r>
            <a:r>
              <a:rPr lang="en-US" sz="1000" b="1" dirty="0">
                <a:solidFill>
                  <a:srgbClr val="264264"/>
                </a:solidFill>
                <a:latin typeface="Interstate ExtraLight"/>
              </a:rPr>
              <a:t> </a:t>
            </a:r>
            <a:r>
              <a:rPr lang="en-US" sz="1000" dirty="0">
                <a:solidFill>
                  <a:srgbClr val="264264"/>
                </a:solidFill>
                <a:latin typeface="Interstate ExtraLight"/>
              </a:rPr>
              <a:t>power outlet (12 foot power cord provided). </a:t>
            </a:r>
          </a:p>
          <a:p>
            <a:r>
              <a:rPr lang="en-US" sz="1000" dirty="0">
                <a:solidFill>
                  <a:srgbClr val="264264"/>
                </a:solidFill>
                <a:latin typeface="Interstate ExtraLight"/>
              </a:rPr>
              <a:t> </a:t>
            </a:r>
          </a:p>
          <a:p>
            <a:pPr marL="171450" lvl="0" indent="-171450" hangingPunct="0">
              <a:buFont typeface="Arial" panose="020B0604020202020204" pitchFamily="34" charset="0"/>
              <a:buChar char="•"/>
            </a:pPr>
            <a:r>
              <a:rPr lang="en-US" sz="1000" dirty="0">
                <a:solidFill>
                  <a:srgbClr val="264264"/>
                </a:solidFill>
                <a:latin typeface="Interstate ExtraLight"/>
              </a:rPr>
              <a:t>Watch what’s happening live with </a:t>
            </a:r>
            <a:r>
              <a:rPr lang="en-US" sz="1000" b="1" dirty="0">
                <a:solidFill>
                  <a:srgbClr val="264264"/>
                </a:solidFill>
                <a:latin typeface="Interstate ExtraLight"/>
              </a:rPr>
              <a:t>online video streaming</a:t>
            </a:r>
            <a:r>
              <a:rPr lang="en-US" sz="1000" dirty="0">
                <a:solidFill>
                  <a:srgbClr val="264264"/>
                </a:solidFill>
                <a:latin typeface="Interstate ExtraLight"/>
              </a:rPr>
              <a:t>. </a:t>
            </a:r>
          </a:p>
          <a:p>
            <a:pPr marL="171450" indent="-171450">
              <a:buFont typeface="Arial" panose="020B0604020202020204" pitchFamily="34" charset="0"/>
              <a:buChar char="•"/>
            </a:pPr>
            <a:endParaRPr lang="en-US" sz="1000" dirty="0">
              <a:solidFill>
                <a:srgbClr val="264264"/>
              </a:solidFill>
              <a:latin typeface="Interstate ExtraLight"/>
            </a:endParaRPr>
          </a:p>
          <a:p>
            <a:pPr marL="171450" lvl="0" indent="-171450" hangingPunct="0">
              <a:buFont typeface="Arial" panose="020B0604020202020204" pitchFamily="34" charset="0"/>
              <a:buChar char="•"/>
            </a:pPr>
            <a:r>
              <a:rPr lang="en-US" sz="1000" b="1" dirty="0">
                <a:solidFill>
                  <a:srgbClr val="264264"/>
                </a:solidFill>
                <a:latin typeface="Interstate ExtraLight"/>
              </a:rPr>
              <a:t>Records 30 seconds of video </a:t>
            </a:r>
            <a:r>
              <a:rPr lang="en-US" sz="1000" dirty="0">
                <a:solidFill>
                  <a:srgbClr val="264264"/>
                </a:solidFill>
                <a:latin typeface="Interstate ExtraLight"/>
              </a:rPr>
              <a:t>when an alarm is tripped or</a:t>
            </a:r>
            <a:r>
              <a:rPr lang="en-US" sz="1000" b="1" dirty="0">
                <a:solidFill>
                  <a:srgbClr val="264264"/>
                </a:solidFill>
                <a:latin typeface="Interstate ExtraLight"/>
              </a:rPr>
              <a:t> </a:t>
            </a:r>
            <a:r>
              <a:rPr lang="en-US" sz="1000" dirty="0">
                <a:solidFill>
                  <a:srgbClr val="264264"/>
                </a:solidFill>
                <a:latin typeface="Interstate ExtraLight"/>
              </a:rPr>
              <a:t>the system is armed or disarmed. </a:t>
            </a:r>
          </a:p>
          <a:p>
            <a:r>
              <a:rPr lang="en-US" sz="1000" dirty="0">
                <a:solidFill>
                  <a:srgbClr val="264264"/>
                </a:solidFill>
                <a:latin typeface="Interstate ExtraLight"/>
              </a:rPr>
              <a:t> </a:t>
            </a:r>
          </a:p>
          <a:p>
            <a:pPr marL="171450" lvl="0" indent="-171450" hangingPunct="0">
              <a:buFont typeface="Arial" panose="020B0604020202020204" pitchFamily="34" charset="0"/>
              <a:buChar char="•"/>
            </a:pPr>
            <a:r>
              <a:rPr lang="en-US" sz="1000" dirty="0">
                <a:solidFill>
                  <a:srgbClr val="264264"/>
                </a:solidFill>
                <a:latin typeface="Interstate ExtraLight"/>
              </a:rPr>
              <a:t>Video at </a:t>
            </a:r>
            <a:r>
              <a:rPr lang="en-US" sz="1000" b="1" dirty="0">
                <a:solidFill>
                  <a:srgbClr val="264264"/>
                </a:solidFill>
                <a:latin typeface="Interstate ExtraLight"/>
              </a:rPr>
              <a:t>30 frames per second (fps)</a:t>
            </a:r>
            <a:r>
              <a:rPr lang="en-US" sz="1000" dirty="0">
                <a:solidFill>
                  <a:srgbClr val="264264"/>
                </a:solidFill>
                <a:latin typeface="Interstate ExtraLight"/>
              </a:rPr>
              <a:t> &amp; </a:t>
            </a:r>
            <a:r>
              <a:rPr lang="en-US" sz="1000" b="1" dirty="0">
                <a:solidFill>
                  <a:srgbClr val="264264"/>
                </a:solidFill>
                <a:latin typeface="Interstate ExtraLight"/>
              </a:rPr>
              <a:t>720i resolution</a:t>
            </a:r>
            <a:r>
              <a:rPr lang="en-US" sz="1000" dirty="0">
                <a:solidFill>
                  <a:srgbClr val="264264"/>
                </a:solidFill>
                <a:latin typeface="Interstate ExtraLight"/>
              </a:rPr>
              <a:t>. </a:t>
            </a:r>
          </a:p>
          <a:p>
            <a:r>
              <a:rPr lang="en-US" sz="1000" dirty="0">
                <a:solidFill>
                  <a:srgbClr val="264264"/>
                </a:solidFill>
                <a:latin typeface="Interstate ExtraLight"/>
              </a:rPr>
              <a:t> </a:t>
            </a:r>
          </a:p>
          <a:p>
            <a:pPr marL="171450" lvl="0" indent="-171450" hangingPunct="0">
              <a:buFont typeface="Arial" panose="020B0604020202020204" pitchFamily="34" charset="0"/>
              <a:buChar char="•"/>
            </a:pPr>
            <a:r>
              <a:rPr lang="en-US" sz="1000" dirty="0">
                <a:solidFill>
                  <a:srgbClr val="264264"/>
                </a:solidFill>
                <a:latin typeface="Interstate ExtraLight"/>
              </a:rPr>
              <a:t>Effective visibility up to </a:t>
            </a:r>
            <a:r>
              <a:rPr lang="en-US" sz="1000" b="1" dirty="0">
                <a:solidFill>
                  <a:srgbClr val="264264"/>
                </a:solidFill>
                <a:latin typeface="Interstate ExtraLight"/>
              </a:rPr>
              <a:t>20 feet &amp; at a 60º angle</a:t>
            </a:r>
            <a:r>
              <a:rPr lang="en-US" sz="1000" dirty="0">
                <a:solidFill>
                  <a:srgbClr val="264264"/>
                </a:solidFill>
                <a:latin typeface="Interstate ExtraLight"/>
              </a:rPr>
              <a:t>. </a:t>
            </a:r>
          </a:p>
          <a:p>
            <a:pPr marL="171450" indent="-171450">
              <a:buFont typeface="Arial" panose="020B0604020202020204" pitchFamily="34" charset="0"/>
              <a:buChar char="•"/>
            </a:pPr>
            <a:endParaRPr lang="en-US" sz="1000" dirty="0">
              <a:solidFill>
                <a:srgbClr val="264264"/>
              </a:solidFill>
              <a:latin typeface="Interstate ExtraLight"/>
            </a:endParaRPr>
          </a:p>
        </p:txBody>
      </p:sp>
      <p:pic>
        <p:nvPicPr>
          <p:cNvPr id="5"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4028" y="2060848"/>
            <a:ext cx="1804296" cy="27841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475002108"/>
      </p:ext>
    </p:extLst>
  </p:cSld>
  <p:clrMapOvr>
    <a:masterClrMapping/>
  </p:clrMapOvr>
  <p:transition advClick="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0" name="Picture 6" descr="GPS Tracking Ima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7544" y="4212734"/>
            <a:ext cx="8208912" cy="145220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GPS Tracking"/>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2286" b="97714" l="2252" r="89865"/>
                    </a14:imgEffect>
                  </a14:imgLayer>
                </a14:imgProps>
              </a:ext>
              <a:ext uri="{28A0092B-C50C-407E-A947-70E740481C1C}">
                <a14:useLocalDpi xmlns:a14="http://schemas.microsoft.com/office/drawing/2010/main" val="0"/>
              </a:ext>
            </a:extLst>
          </a:blip>
          <a:srcRect/>
          <a:stretch>
            <a:fillRect/>
          </a:stretch>
        </p:blipFill>
        <p:spPr bwMode="auto">
          <a:xfrm>
            <a:off x="4283968" y="1628800"/>
            <a:ext cx="3277905" cy="25839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58924" y="1556792"/>
            <a:ext cx="4229100" cy="397025"/>
          </a:xfrm>
        </p:spPr>
        <p:txBody>
          <a:bodyPr>
            <a:normAutofit/>
          </a:bodyPr>
          <a:lstStyle/>
          <a:p>
            <a:r>
              <a:rPr lang="en-US" sz="2000" dirty="0">
                <a:solidFill>
                  <a:srgbClr val="FF0000"/>
                </a:solidFill>
                <a:latin typeface="Interstate ExtraLight"/>
              </a:rPr>
              <a:t>GPS Tracking </a:t>
            </a:r>
            <a:r>
              <a:rPr lang="en-US" sz="2000" dirty="0" smtClean="0">
                <a:solidFill>
                  <a:srgbClr val="FF0000"/>
                </a:solidFill>
                <a:latin typeface="Interstate ExtraLight"/>
              </a:rPr>
              <a:t>Service</a:t>
            </a:r>
            <a:endParaRPr lang="en-US" sz="2000" dirty="0">
              <a:solidFill>
                <a:srgbClr val="FF0000"/>
              </a:solidFill>
              <a:latin typeface="Interstate ExtraLight"/>
            </a:endParaRPr>
          </a:p>
        </p:txBody>
      </p:sp>
      <p:sp>
        <p:nvSpPr>
          <p:cNvPr id="3" name="Text Placeholder 3"/>
          <p:cNvSpPr>
            <a:spLocks noGrp="1"/>
          </p:cNvSpPr>
          <p:nvPr>
            <p:ph type="body" sz="half" idx="2"/>
          </p:nvPr>
        </p:nvSpPr>
        <p:spPr>
          <a:xfrm>
            <a:off x="558924" y="1988841"/>
            <a:ext cx="4032448" cy="2520280"/>
          </a:xfrm>
        </p:spPr>
        <p:txBody>
          <a:bodyPr/>
          <a:lstStyle/>
          <a:p>
            <a:pPr lvl="0" hangingPunct="0"/>
            <a:r>
              <a:rPr lang="en-US" sz="1000" dirty="0">
                <a:solidFill>
                  <a:srgbClr val="264264"/>
                </a:solidFill>
                <a:latin typeface="Interstate ExtraLight"/>
              </a:rPr>
              <a:t>Pull up an </a:t>
            </a:r>
            <a:r>
              <a:rPr lang="en-US" sz="1000" b="1" dirty="0">
                <a:solidFill>
                  <a:srgbClr val="264264"/>
                </a:solidFill>
                <a:latin typeface="Interstate ExtraLight"/>
              </a:rPr>
              <a:t>interactive Google Map</a:t>
            </a:r>
            <a:r>
              <a:rPr lang="en-US" sz="1000" dirty="0">
                <a:solidFill>
                  <a:srgbClr val="264264"/>
                </a:solidFill>
                <a:latin typeface="Interstate ExtraLight"/>
              </a:rPr>
              <a:t> to see where a vehicle has been. </a:t>
            </a:r>
          </a:p>
          <a:p>
            <a:endParaRPr lang="en-US" sz="1000" dirty="0">
              <a:solidFill>
                <a:srgbClr val="264264"/>
              </a:solidFill>
              <a:latin typeface="Interstate ExtraLight"/>
            </a:endParaRPr>
          </a:p>
          <a:p>
            <a:pPr lvl="0" hangingPunct="0"/>
            <a:r>
              <a:rPr lang="en-US" sz="1000" dirty="0">
                <a:solidFill>
                  <a:srgbClr val="264264"/>
                </a:solidFill>
                <a:latin typeface="Interstate ExtraLight"/>
              </a:rPr>
              <a:t>Sends </a:t>
            </a:r>
            <a:r>
              <a:rPr lang="en-US" sz="1000" dirty="0" smtClean="0">
                <a:solidFill>
                  <a:srgbClr val="264264"/>
                </a:solidFill>
                <a:latin typeface="Interstate ExtraLight"/>
              </a:rPr>
              <a:t>an </a:t>
            </a:r>
            <a:r>
              <a:rPr lang="en-US" sz="1000" b="1" dirty="0" smtClean="0">
                <a:solidFill>
                  <a:srgbClr val="264264"/>
                </a:solidFill>
                <a:latin typeface="Interstate ExtraLight"/>
              </a:rPr>
              <a:t>email </a:t>
            </a:r>
            <a:r>
              <a:rPr lang="en-US" sz="1000" b="1" dirty="0">
                <a:solidFill>
                  <a:srgbClr val="264264"/>
                </a:solidFill>
                <a:latin typeface="Interstate ExtraLight"/>
              </a:rPr>
              <a:t>notification</a:t>
            </a:r>
            <a:r>
              <a:rPr lang="en-US" sz="1000" dirty="0">
                <a:solidFill>
                  <a:srgbClr val="264264"/>
                </a:solidFill>
                <a:latin typeface="Interstate ExtraLight"/>
              </a:rPr>
              <a:t> when: </a:t>
            </a:r>
          </a:p>
          <a:p>
            <a:pPr lvl="1" hangingPunct="0"/>
            <a:r>
              <a:rPr lang="en-US" sz="1000" dirty="0">
                <a:solidFill>
                  <a:srgbClr val="264264"/>
                </a:solidFill>
                <a:latin typeface="Interstate ExtraLight"/>
              </a:rPr>
              <a:t>Vehicle is </a:t>
            </a:r>
            <a:r>
              <a:rPr lang="en-US" sz="1000" b="1" dirty="0">
                <a:solidFill>
                  <a:srgbClr val="264264"/>
                </a:solidFill>
                <a:latin typeface="Interstate ExtraLight"/>
              </a:rPr>
              <a:t>turned on or off</a:t>
            </a:r>
            <a:r>
              <a:rPr lang="en-US" sz="1000" dirty="0">
                <a:solidFill>
                  <a:srgbClr val="264264"/>
                </a:solidFill>
                <a:latin typeface="Interstate ExtraLight"/>
              </a:rPr>
              <a:t>. </a:t>
            </a:r>
          </a:p>
          <a:p>
            <a:pPr lvl="1" hangingPunct="0"/>
            <a:r>
              <a:rPr lang="en-US" sz="1000" b="1" dirty="0">
                <a:solidFill>
                  <a:srgbClr val="264264"/>
                </a:solidFill>
                <a:latin typeface="Interstate ExtraLight"/>
              </a:rPr>
              <a:t>Exceeds </a:t>
            </a:r>
            <a:r>
              <a:rPr lang="en-US" sz="1000" dirty="0">
                <a:solidFill>
                  <a:srgbClr val="264264"/>
                </a:solidFill>
                <a:latin typeface="Interstate ExtraLight"/>
              </a:rPr>
              <a:t>a specified speed.</a:t>
            </a:r>
            <a:r>
              <a:rPr lang="en-US" sz="1000" b="1" dirty="0">
                <a:solidFill>
                  <a:srgbClr val="264264"/>
                </a:solidFill>
                <a:latin typeface="Interstate ExtraLight"/>
              </a:rPr>
              <a:t> </a:t>
            </a:r>
            <a:endParaRPr lang="en-US" sz="1000" dirty="0">
              <a:solidFill>
                <a:srgbClr val="264264"/>
              </a:solidFill>
              <a:latin typeface="Interstate ExtraLight"/>
            </a:endParaRPr>
          </a:p>
          <a:p>
            <a:pPr lvl="1" hangingPunct="0"/>
            <a:r>
              <a:rPr lang="en-US" sz="1000" b="1" dirty="0">
                <a:solidFill>
                  <a:srgbClr val="264264"/>
                </a:solidFill>
                <a:latin typeface="Interstate ExtraLight"/>
              </a:rPr>
              <a:t>Enters or exits </a:t>
            </a:r>
            <a:r>
              <a:rPr lang="en-US" sz="1000" dirty="0">
                <a:solidFill>
                  <a:srgbClr val="264264"/>
                </a:solidFill>
                <a:latin typeface="Interstate ExtraLight"/>
              </a:rPr>
              <a:t>a specified area.</a:t>
            </a:r>
            <a:r>
              <a:rPr lang="en-US" sz="1000" b="1" dirty="0">
                <a:solidFill>
                  <a:srgbClr val="264264"/>
                </a:solidFill>
                <a:latin typeface="Interstate ExtraLight"/>
              </a:rPr>
              <a:t> </a:t>
            </a:r>
            <a:endParaRPr lang="en-US" sz="1000" dirty="0">
              <a:solidFill>
                <a:srgbClr val="264264"/>
              </a:solidFill>
              <a:latin typeface="Interstate ExtraLight"/>
            </a:endParaRPr>
          </a:p>
          <a:p>
            <a:pPr lvl="1" hangingPunct="0"/>
            <a:r>
              <a:rPr lang="en-US" sz="1000" dirty="0">
                <a:solidFill>
                  <a:srgbClr val="264264"/>
                </a:solidFill>
                <a:latin typeface="Interstate ExtraLight"/>
              </a:rPr>
              <a:t>The car </a:t>
            </a:r>
            <a:r>
              <a:rPr lang="en-US" sz="1000" b="1" dirty="0">
                <a:solidFill>
                  <a:srgbClr val="264264"/>
                </a:solidFill>
                <a:latin typeface="Interstate ExtraLight"/>
              </a:rPr>
              <a:t>battery is low</a:t>
            </a:r>
            <a:r>
              <a:rPr lang="en-US" sz="1000" dirty="0">
                <a:solidFill>
                  <a:srgbClr val="264264"/>
                </a:solidFill>
                <a:latin typeface="Interstate ExtraLight"/>
              </a:rPr>
              <a:t>. </a:t>
            </a:r>
          </a:p>
          <a:p>
            <a:endParaRPr lang="en-US" sz="1000" dirty="0">
              <a:solidFill>
                <a:srgbClr val="264264"/>
              </a:solidFill>
              <a:latin typeface="Interstate ExtraLight"/>
            </a:endParaRPr>
          </a:p>
          <a:p>
            <a:pPr lvl="0" hangingPunct="0"/>
            <a:r>
              <a:rPr lang="en-US" sz="1000" dirty="0">
                <a:solidFill>
                  <a:srgbClr val="264264"/>
                </a:solidFill>
                <a:latin typeface="Interstate ExtraLight"/>
              </a:rPr>
              <a:t>Plugs into the </a:t>
            </a:r>
            <a:r>
              <a:rPr lang="en-US" sz="1000" b="1" dirty="0">
                <a:solidFill>
                  <a:srgbClr val="264264"/>
                </a:solidFill>
                <a:latin typeface="Interstate ExtraLight"/>
              </a:rPr>
              <a:t>Onboard Diagnostics (OBD) Port</a:t>
            </a:r>
            <a:r>
              <a:rPr lang="en-US" sz="1000" dirty="0">
                <a:solidFill>
                  <a:srgbClr val="264264"/>
                </a:solidFill>
                <a:latin typeface="Interstate ExtraLight"/>
              </a:rPr>
              <a:t> on the vehicle and </a:t>
            </a:r>
            <a:r>
              <a:rPr lang="en-US" sz="1000" b="1" dirty="0">
                <a:solidFill>
                  <a:srgbClr val="264264"/>
                </a:solidFill>
                <a:latin typeface="Interstate ExtraLight"/>
              </a:rPr>
              <a:t>operates off the car battery</a:t>
            </a:r>
            <a:r>
              <a:rPr lang="en-US" sz="1000" dirty="0">
                <a:solidFill>
                  <a:srgbClr val="264264"/>
                </a:solidFill>
                <a:latin typeface="Interstate ExtraLight"/>
              </a:rPr>
              <a:t>. </a:t>
            </a:r>
          </a:p>
          <a:p>
            <a:pPr lvl="1" hangingPunct="0"/>
            <a:r>
              <a:rPr lang="en-US" sz="1000" b="1" dirty="0">
                <a:solidFill>
                  <a:srgbClr val="264264"/>
                </a:solidFill>
                <a:latin typeface="Interstate ExtraLight"/>
              </a:rPr>
              <a:t>Most vehicles after 1996 </a:t>
            </a:r>
            <a:r>
              <a:rPr lang="en-US" sz="1000" dirty="0">
                <a:solidFill>
                  <a:srgbClr val="264264"/>
                </a:solidFill>
                <a:latin typeface="Interstate ExtraLight"/>
              </a:rPr>
              <a:t>have this port (except BMW</a:t>
            </a:r>
            <a:r>
              <a:rPr lang="en-US" sz="1000" b="1" dirty="0">
                <a:solidFill>
                  <a:srgbClr val="264264"/>
                </a:solidFill>
                <a:latin typeface="Interstate ExtraLight"/>
              </a:rPr>
              <a:t> </a:t>
            </a:r>
            <a:r>
              <a:rPr lang="en-US" sz="1000" dirty="0">
                <a:solidFill>
                  <a:srgbClr val="264264"/>
                </a:solidFill>
                <a:latin typeface="Interstate ExtraLight"/>
              </a:rPr>
              <a:t>&amp; some other European vehicles). </a:t>
            </a:r>
          </a:p>
          <a:p>
            <a:endParaRPr lang="en-US" sz="1000" dirty="0">
              <a:solidFill>
                <a:srgbClr val="264264"/>
              </a:solidFill>
              <a:latin typeface="Interstate ExtraLight"/>
            </a:endParaRPr>
          </a:p>
        </p:txBody>
      </p:sp>
      <p:pic>
        <p:nvPicPr>
          <p:cNvPr id="31746" name="Picture 2" descr="GPS Tracke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10000" b="90000" l="10000" r="90000">
                        <a14:backgroundMark x1="38185" y1="53614" x2="35274" y2="78514"/>
                        <a14:backgroundMark x1="40582" y1="67871" x2="60959" y2="87952"/>
                      </a14:backgroundRemoval>
                    </a14:imgEffect>
                  </a14:imgLayer>
                </a14:imgProps>
              </a:ext>
              <a:ext uri="{28A0092B-C50C-407E-A947-70E740481C1C}">
                <a14:useLocalDpi xmlns:a14="http://schemas.microsoft.com/office/drawing/2010/main" val="0"/>
              </a:ext>
            </a:extLst>
          </a:blip>
          <a:srcRect/>
          <a:stretch>
            <a:fillRect/>
          </a:stretch>
        </p:blipFill>
        <p:spPr bwMode="auto">
          <a:xfrm>
            <a:off x="5796136" y="2564904"/>
            <a:ext cx="2664296" cy="22719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60105028"/>
      </p:ext>
    </p:extLst>
  </p:cSld>
  <p:clrMapOvr>
    <a:masterClrMapping/>
  </p:clrMapOvr>
  <p:transition advClick="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SMART Connect available on iPhone and Android phone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84168" y="2276872"/>
            <a:ext cx="2122313" cy="27165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630932" y="1556792"/>
            <a:ext cx="4750878" cy="541041"/>
          </a:xfrm>
        </p:spPr>
        <p:txBody>
          <a:bodyPr>
            <a:normAutofit/>
          </a:bodyPr>
          <a:lstStyle/>
          <a:p>
            <a:pPr hangingPunct="0"/>
            <a:r>
              <a:rPr lang="en-US" sz="2000" dirty="0">
                <a:solidFill>
                  <a:srgbClr val="FF0000"/>
                </a:solidFill>
                <a:latin typeface="Interstate ExtraLight"/>
              </a:rPr>
              <a:t>SMART </a:t>
            </a:r>
            <a:r>
              <a:rPr lang="en-US" sz="2000" dirty="0" smtClean="0">
                <a:solidFill>
                  <a:srgbClr val="FF0000"/>
                </a:solidFill>
                <a:latin typeface="Interstate ExtraLight"/>
              </a:rPr>
              <a:t>Connect</a:t>
            </a:r>
            <a:endParaRPr lang="en-US" sz="2000" dirty="0">
              <a:solidFill>
                <a:srgbClr val="FF0000"/>
              </a:solidFill>
              <a:latin typeface="Interstate ExtraLight"/>
            </a:endParaRPr>
          </a:p>
        </p:txBody>
      </p:sp>
      <p:sp>
        <p:nvSpPr>
          <p:cNvPr id="4" name="Text Placeholder 3"/>
          <p:cNvSpPr>
            <a:spLocks noGrp="1"/>
          </p:cNvSpPr>
          <p:nvPr>
            <p:ph type="body" sz="half" idx="2"/>
          </p:nvPr>
        </p:nvSpPr>
        <p:spPr>
          <a:xfrm>
            <a:off x="630932" y="2084949"/>
            <a:ext cx="5669260" cy="3216259"/>
          </a:xfrm>
        </p:spPr>
        <p:txBody>
          <a:bodyPr/>
          <a:lstStyle/>
          <a:p>
            <a:pPr lvl="0" hangingPunct="0"/>
            <a:r>
              <a:rPr lang="en-US" sz="1000" dirty="0">
                <a:solidFill>
                  <a:srgbClr val="264264"/>
                </a:solidFill>
                <a:latin typeface="Interstate ExtraLight"/>
              </a:rPr>
              <a:t>Included </a:t>
            </a:r>
            <a:r>
              <a:rPr lang="en-US" sz="1000" b="1" dirty="0">
                <a:solidFill>
                  <a:srgbClr val="264264"/>
                </a:solidFill>
                <a:latin typeface="Interstate ExtraLight"/>
              </a:rPr>
              <a:t>FREE with Cellular or Broadband</a:t>
            </a:r>
            <a:r>
              <a:rPr lang="en-US" sz="1000" dirty="0">
                <a:solidFill>
                  <a:srgbClr val="264264"/>
                </a:solidFill>
                <a:latin typeface="Interstate ExtraLight"/>
              </a:rPr>
              <a:t> monitoring. </a:t>
            </a:r>
          </a:p>
          <a:p>
            <a:pPr lvl="1" hangingPunct="0"/>
            <a:r>
              <a:rPr lang="en-US" sz="1000" dirty="0">
                <a:solidFill>
                  <a:srgbClr val="264264"/>
                </a:solidFill>
                <a:latin typeface="Interstate ExtraLight"/>
              </a:rPr>
              <a:t>Not available on Takeovers or Standard monitoring. </a:t>
            </a:r>
            <a:endParaRPr lang="en-US" sz="1000" dirty="0" smtClean="0">
              <a:solidFill>
                <a:srgbClr val="264264"/>
              </a:solidFill>
              <a:latin typeface="Interstate ExtraLight"/>
            </a:endParaRPr>
          </a:p>
          <a:p>
            <a:pPr marL="0" indent="0">
              <a:buNone/>
            </a:pPr>
            <a:endParaRPr lang="en-US" sz="1000" dirty="0" smtClean="0">
              <a:solidFill>
                <a:srgbClr val="264264"/>
              </a:solidFill>
              <a:latin typeface="Interstate ExtraLight"/>
            </a:endParaRPr>
          </a:p>
          <a:p>
            <a:pPr lvl="0" hangingPunct="0"/>
            <a:r>
              <a:rPr lang="en-US" sz="1000" dirty="0" smtClean="0">
                <a:solidFill>
                  <a:srgbClr val="264264"/>
                </a:solidFill>
                <a:latin typeface="Interstate ExtraLight"/>
              </a:rPr>
              <a:t>Access </a:t>
            </a:r>
            <a:r>
              <a:rPr lang="en-US" sz="1000" dirty="0">
                <a:solidFill>
                  <a:srgbClr val="264264"/>
                </a:solidFill>
                <a:latin typeface="Interstate ExtraLight"/>
              </a:rPr>
              <a:t>the security system from </a:t>
            </a:r>
            <a:r>
              <a:rPr lang="en-US" sz="1000" b="1" dirty="0">
                <a:solidFill>
                  <a:srgbClr val="264264"/>
                </a:solidFill>
                <a:latin typeface="Interstate ExtraLight"/>
              </a:rPr>
              <a:t>any internet connection</a:t>
            </a:r>
            <a:r>
              <a:rPr lang="en-US" sz="1000" dirty="0">
                <a:solidFill>
                  <a:srgbClr val="264264"/>
                </a:solidFill>
                <a:latin typeface="Interstate ExtraLight"/>
              </a:rPr>
              <a:t> </a:t>
            </a:r>
            <a:r>
              <a:rPr lang="en-US" sz="1000" b="1" dirty="0">
                <a:solidFill>
                  <a:srgbClr val="264264"/>
                </a:solidFill>
                <a:latin typeface="Interstate ExtraLight"/>
              </a:rPr>
              <a:t>anywhere in the world</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smtClean="0">
              <a:solidFill>
                <a:srgbClr val="264264"/>
              </a:solidFill>
              <a:latin typeface="Interstate ExtraLight"/>
            </a:endParaRPr>
          </a:p>
          <a:p>
            <a:endParaRPr lang="en-US" sz="1000" dirty="0">
              <a:solidFill>
                <a:srgbClr val="264264"/>
              </a:solidFill>
              <a:latin typeface="Interstate ExtraLight"/>
            </a:endParaRPr>
          </a:p>
          <a:p>
            <a:pPr lvl="0" hangingPunct="0"/>
            <a:r>
              <a:rPr lang="en-US" sz="1000" b="1" dirty="0" smtClean="0">
                <a:solidFill>
                  <a:srgbClr val="264264"/>
                </a:solidFill>
                <a:latin typeface="Interstate ExtraLight"/>
              </a:rPr>
              <a:t>Interactive </a:t>
            </a:r>
            <a:r>
              <a:rPr lang="en-US" sz="1000" b="1" dirty="0">
                <a:solidFill>
                  <a:srgbClr val="264264"/>
                </a:solidFill>
                <a:latin typeface="Interstate ExtraLight"/>
              </a:rPr>
              <a:t>app </a:t>
            </a:r>
            <a:r>
              <a:rPr lang="en-US" sz="1000" dirty="0">
                <a:solidFill>
                  <a:srgbClr val="264264"/>
                </a:solidFill>
                <a:latin typeface="Interstate ExtraLight"/>
              </a:rPr>
              <a:t>for Android or iOS devices.</a:t>
            </a:r>
            <a:r>
              <a:rPr lang="en-US" sz="1000" b="1" dirty="0">
                <a:solidFill>
                  <a:srgbClr val="264264"/>
                </a:solidFill>
                <a:latin typeface="Interstate ExtraLight"/>
              </a:rPr>
              <a:t> </a:t>
            </a:r>
            <a:endParaRPr lang="en-US" sz="1000" dirty="0">
              <a:solidFill>
                <a:srgbClr val="264264"/>
              </a:solidFill>
              <a:latin typeface="Interstate ExtraLight"/>
            </a:endParaRPr>
          </a:p>
          <a:p>
            <a:endParaRPr lang="en-US" sz="1000" dirty="0">
              <a:solidFill>
                <a:srgbClr val="264264"/>
              </a:solidFill>
              <a:latin typeface="Interstate ExtraLight"/>
            </a:endParaRPr>
          </a:p>
          <a:p>
            <a:pPr lvl="0" hangingPunct="0"/>
            <a:r>
              <a:rPr lang="en-US" sz="1000" dirty="0">
                <a:solidFill>
                  <a:srgbClr val="264264"/>
                </a:solidFill>
                <a:latin typeface="Interstate ExtraLight"/>
              </a:rPr>
              <a:t>View </a:t>
            </a:r>
            <a:r>
              <a:rPr lang="en-US" sz="1000" b="1" dirty="0">
                <a:solidFill>
                  <a:srgbClr val="264264"/>
                </a:solidFill>
                <a:latin typeface="Interstate ExtraLight"/>
              </a:rPr>
              <a:t>last 100 system events</a:t>
            </a:r>
            <a:r>
              <a:rPr lang="en-US" sz="1000" dirty="0">
                <a:solidFill>
                  <a:srgbClr val="264264"/>
                </a:solidFill>
                <a:latin typeface="Interstate ExtraLight"/>
              </a:rPr>
              <a:t> (e.g. which door opened, which code was used). </a:t>
            </a:r>
          </a:p>
          <a:p>
            <a:endParaRPr lang="en-US" sz="1000" dirty="0">
              <a:solidFill>
                <a:srgbClr val="264264"/>
              </a:solidFill>
              <a:latin typeface="Interstate ExtraLight"/>
            </a:endParaRPr>
          </a:p>
          <a:p>
            <a:pPr lvl="0" hangingPunct="0"/>
            <a:r>
              <a:rPr lang="en-US" sz="1000" b="1" dirty="0">
                <a:solidFill>
                  <a:srgbClr val="264264"/>
                </a:solidFill>
                <a:latin typeface="Interstate ExtraLight"/>
              </a:rPr>
              <a:t>Arm (away or stay) or disarm </a:t>
            </a:r>
            <a:r>
              <a:rPr lang="en-US" sz="1000" dirty="0">
                <a:solidFill>
                  <a:srgbClr val="264264"/>
                </a:solidFill>
                <a:latin typeface="Interstate ExtraLight"/>
              </a:rPr>
              <a:t>the system.</a:t>
            </a:r>
            <a:r>
              <a:rPr lang="en-US" sz="1000" b="1" dirty="0">
                <a:solidFill>
                  <a:srgbClr val="264264"/>
                </a:solidFill>
                <a:latin typeface="Interstate ExtraLight"/>
              </a:rPr>
              <a:t> </a:t>
            </a:r>
            <a:endParaRPr lang="en-US" sz="1000" dirty="0">
              <a:solidFill>
                <a:srgbClr val="264264"/>
              </a:solidFill>
              <a:latin typeface="Interstate ExtraLight"/>
            </a:endParaRPr>
          </a:p>
          <a:p>
            <a:pPr marL="0" indent="0">
              <a:buNone/>
            </a:pPr>
            <a:endParaRPr lang="en-US" sz="1000" dirty="0">
              <a:solidFill>
                <a:srgbClr val="264264"/>
              </a:solidFill>
              <a:latin typeface="Interstate ExtraLight"/>
            </a:endParaRPr>
          </a:p>
          <a:p>
            <a:pPr lvl="0" hangingPunct="0"/>
            <a:r>
              <a:rPr lang="en-US" sz="1000" b="1" dirty="0">
                <a:solidFill>
                  <a:srgbClr val="264264"/>
                </a:solidFill>
                <a:latin typeface="Interstate ExtraLight"/>
              </a:rPr>
              <a:t>Watch live video </a:t>
            </a:r>
            <a:r>
              <a:rPr lang="en-US" sz="1000" dirty="0">
                <a:solidFill>
                  <a:srgbClr val="264264"/>
                </a:solidFill>
                <a:latin typeface="Interstate ExtraLight"/>
              </a:rPr>
              <a:t>(PA camera service required).</a:t>
            </a:r>
            <a:r>
              <a:rPr lang="en-US" sz="1000" b="1" dirty="0">
                <a:solidFill>
                  <a:srgbClr val="264264"/>
                </a:solidFill>
                <a:latin typeface="Interstate ExtraLight"/>
              </a:rPr>
              <a:t> </a:t>
            </a:r>
            <a:endParaRPr lang="en-US" sz="1000" dirty="0">
              <a:solidFill>
                <a:srgbClr val="264264"/>
              </a:solidFill>
              <a:latin typeface="Interstate ExtraLight"/>
            </a:endParaRPr>
          </a:p>
          <a:p>
            <a:pPr marL="0" indent="0">
              <a:buNone/>
            </a:pPr>
            <a:endParaRPr lang="en-US" sz="1000" dirty="0">
              <a:solidFill>
                <a:srgbClr val="264264"/>
              </a:solidFill>
              <a:latin typeface="Interstate ExtraLight"/>
            </a:endParaRPr>
          </a:p>
          <a:p>
            <a:pPr lvl="0" hangingPunct="0"/>
            <a:r>
              <a:rPr lang="en-US" sz="1000" b="1" dirty="0">
                <a:solidFill>
                  <a:srgbClr val="264264"/>
                </a:solidFill>
                <a:latin typeface="Interstate ExtraLight"/>
              </a:rPr>
              <a:t>Access Z-Wave devices </a:t>
            </a:r>
            <a:r>
              <a:rPr lang="en-US" sz="1000" dirty="0">
                <a:solidFill>
                  <a:srgbClr val="264264"/>
                </a:solidFill>
                <a:latin typeface="Interstate ExtraLight"/>
              </a:rPr>
              <a:t>(e.g. locks, thermostat, lights) as</a:t>
            </a:r>
            <a:r>
              <a:rPr lang="en-US" sz="1000" b="1" dirty="0">
                <a:solidFill>
                  <a:srgbClr val="264264"/>
                </a:solidFill>
                <a:latin typeface="Interstate ExtraLight"/>
              </a:rPr>
              <a:t> </a:t>
            </a:r>
            <a:r>
              <a:rPr lang="en-US" sz="1000" dirty="0">
                <a:solidFill>
                  <a:srgbClr val="264264"/>
                </a:solidFill>
                <a:latin typeface="Interstate ExtraLight"/>
              </a:rPr>
              <a:t>they become available. </a:t>
            </a:r>
          </a:p>
          <a:p>
            <a:pPr marL="0" indent="0">
              <a:buNone/>
            </a:pPr>
            <a:endParaRPr lang="en-US" sz="1000" dirty="0">
              <a:solidFill>
                <a:srgbClr val="264264"/>
              </a:solidFill>
              <a:latin typeface="Interstate ExtraLight"/>
            </a:endParaRPr>
          </a:p>
          <a:p>
            <a:pPr lvl="0" hangingPunct="0"/>
            <a:r>
              <a:rPr lang="en-US" sz="1000" b="1" dirty="0">
                <a:solidFill>
                  <a:srgbClr val="264264"/>
                </a:solidFill>
                <a:latin typeface="Interstate ExtraLight"/>
              </a:rPr>
              <a:t>Manage codes and alerts </a:t>
            </a:r>
            <a:r>
              <a:rPr lang="en-US" sz="1000" dirty="0">
                <a:solidFill>
                  <a:srgbClr val="264264"/>
                </a:solidFill>
                <a:latin typeface="Interstate ExtraLight"/>
              </a:rPr>
              <a:t>(email, text,</a:t>
            </a:r>
            <a:r>
              <a:rPr lang="en-US" sz="1000" b="1" dirty="0">
                <a:solidFill>
                  <a:srgbClr val="264264"/>
                </a:solidFill>
                <a:latin typeface="Interstate ExtraLight"/>
              </a:rPr>
              <a:t> </a:t>
            </a:r>
            <a:r>
              <a:rPr lang="en-US" sz="1000" dirty="0" smtClean="0">
                <a:solidFill>
                  <a:srgbClr val="264264"/>
                </a:solidFill>
                <a:latin typeface="Interstate ExtraLight"/>
              </a:rPr>
              <a:t>or </a:t>
            </a:r>
            <a:r>
              <a:rPr lang="en-US" sz="1000" dirty="0">
                <a:solidFill>
                  <a:srgbClr val="264264"/>
                </a:solidFill>
                <a:latin typeface="Interstate ExtraLight"/>
              </a:rPr>
              <a:t>mobile device notifications).</a:t>
            </a:r>
          </a:p>
          <a:p>
            <a:endParaRPr lang="en-US" sz="1000" dirty="0">
              <a:solidFill>
                <a:srgbClr val="264264"/>
              </a:solidFill>
              <a:latin typeface="Interstate ExtraLight"/>
            </a:endParaRPr>
          </a:p>
        </p:txBody>
      </p:sp>
    </p:spTree>
    <p:custDataLst>
      <p:tags r:id="rId1"/>
    </p:custDataLst>
    <p:extLst>
      <p:ext uri="{BB962C8B-B14F-4D97-AF65-F5344CB8AC3E}">
        <p14:creationId xmlns:p14="http://schemas.microsoft.com/office/powerpoint/2010/main" val="2904911302"/>
      </p:ext>
    </p:extLst>
  </p:cSld>
  <p:clrMapOvr>
    <a:masterClrMapping/>
  </p:clrMapOvr>
  <p:transition advClick="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628800"/>
            <a:ext cx="4445124" cy="469033"/>
          </a:xfrm>
        </p:spPr>
        <p:txBody>
          <a:bodyPr>
            <a:normAutofit/>
          </a:bodyPr>
          <a:lstStyle/>
          <a:p>
            <a:r>
              <a:rPr lang="en-US" sz="2000" dirty="0">
                <a:solidFill>
                  <a:srgbClr val="FF0000"/>
                </a:solidFill>
                <a:latin typeface="Interstate ExtraLight"/>
              </a:rPr>
              <a:t>Monitoring </a:t>
            </a:r>
            <a:r>
              <a:rPr lang="en-US" sz="2000" dirty="0" smtClean="0">
                <a:solidFill>
                  <a:srgbClr val="FF0000"/>
                </a:solidFill>
                <a:latin typeface="Interstate ExtraLight"/>
              </a:rPr>
              <a:t>Options</a:t>
            </a:r>
            <a:r>
              <a:rPr lang="en-US" sz="2000" dirty="0">
                <a:solidFill>
                  <a:srgbClr val="FF0000"/>
                </a:solidFill>
                <a:latin typeface="Interstate ExtraLight"/>
              </a:rPr>
              <a:t> </a:t>
            </a:r>
            <a:r>
              <a:rPr lang="en-US" sz="2000" dirty="0" smtClean="0">
                <a:solidFill>
                  <a:srgbClr val="FF0000"/>
                </a:solidFill>
                <a:latin typeface="Interstate ExtraLight"/>
              </a:rPr>
              <a:t>- Standard</a:t>
            </a:r>
            <a:endParaRPr lang="en-US" sz="2000" dirty="0">
              <a:solidFill>
                <a:srgbClr val="FF0000"/>
              </a:solidFill>
              <a:latin typeface="Interstate ExtraLight"/>
            </a:endParaRPr>
          </a:p>
        </p:txBody>
      </p:sp>
      <p:sp>
        <p:nvSpPr>
          <p:cNvPr id="3" name="Text Placeholder 3"/>
          <p:cNvSpPr>
            <a:spLocks noGrp="1"/>
          </p:cNvSpPr>
          <p:nvPr>
            <p:ph type="body" sz="half" idx="2"/>
          </p:nvPr>
        </p:nvSpPr>
        <p:spPr>
          <a:xfrm>
            <a:off x="611560" y="2060849"/>
            <a:ext cx="4968552" cy="3312368"/>
          </a:xfrm>
        </p:spPr>
        <p:txBody>
          <a:bodyPr/>
          <a:lstStyle/>
          <a:p>
            <a:pPr lvl="0" hangingPunct="0"/>
            <a:r>
              <a:rPr lang="en-US" sz="1000" b="1" dirty="0">
                <a:solidFill>
                  <a:srgbClr val="264264"/>
                </a:solidFill>
                <a:latin typeface="Interstate ExtraLight"/>
              </a:rPr>
              <a:t>Most inexpensive </a:t>
            </a:r>
            <a:r>
              <a:rPr lang="en-US" sz="1000" dirty="0">
                <a:solidFill>
                  <a:srgbClr val="264264"/>
                </a:solidFill>
                <a:latin typeface="Interstate ExtraLight"/>
              </a:rPr>
              <a:t>monitoring service.</a:t>
            </a:r>
            <a:r>
              <a:rPr lang="en-US" sz="1000" b="1" dirty="0">
                <a:solidFill>
                  <a:srgbClr val="264264"/>
                </a:solidFill>
                <a:latin typeface="Interstate ExtraLight"/>
              </a:rPr>
              <a:t> </a:t>
            </a:r>
            <a:endParaRPr lang="en-US" sz="1000" dirty="0">
              <a:solidFill>
                <a:srgbClr val="264264"/>
              </a:solidFill>
              <a:latin typeface="Interstate ExtraLight"/>
            </a:endParaRPr>
          </a:p>
          <a:p>
            <a:pPr lvl="0" hangingPunct="0"/>
            <a:r>
              <a:rPr lang="en-US" sz="1000" baseline="30000" dirty="0" smtClean="0">
                <a:solidFill>
                  <a:srgbClr val="264264"/>
                </a:solidFill>
                <a:latin typeface="Interstate ExtraLight"/>
              </a:rPr>
              <a:t></a:t>
            </a:r>
            <a:endParaRPr lang="en-US" sz="1000" b="1" dirty="0">
              <a:solidFill>
                <a:srgbClr val="264264"/>
              </a:solidFill>
              <a:latin typeface="Interstate ExtraLight"/>
            </a:endParaRPr>
          </a:p>
          <a:p>
            <a:pPr lvl="0" hangingPunct="0"/>
            <a:r>
              <a:rPr lang="en-US" sz="1000" b="1" dirty="0" smtClean="0">
                <a:solidFill>
                  <a:srgbClr val="264264"/>
                </a:solidFill>
                <a:latin typeface="Interstate ExtraLight"/>
              </a:rPr>
              <a:t>Remote </a:t>
            </a:r>
            <a:r>
              <a:rPr lang="en-US" sz="1000" b="1" dirty="0">
                <a:solidFill>
                  <a:srgbClr val="264264"/>
                </a:solidFill>
                <a:latin typeface="Interstate ExtraLight"/>
              </a:rPr>
              <a:t>Access </a:t>
            </a:r>
            <a:r>
              <a:rPr lang="en-US" sz="1000" dirty="0">
                <a:solidFill>
                  <a:srgbClr val="264264"/>
                </a:solidFill>
                <a:latin typeface="Interstate ExtraLight"/>
              </a:rPr>
              <a:t>from any Touch Tone phone.</a:t>
            </a:r>
            <a:r>
              <a:rPr lang="en-US" sz="1000" b="1" dirty="0">
                <a:solidFill>
                  <a:srgbClr val="264264"/>
                </a:solidFill>
                <a:latin typeface="Interstate ExtraLight"/>
              </a:rPr>
              <a:t> </a:t>
            </a:r>
            <a:endParaRPr lang="en-US" sz="1000" dirty="0">
              <a:solidFill>
                <a:srgbClr val="264264"/>
              </a:solidFill>
              <a:latin typeface="Interstate ExtraLight"/>
            </a:endParaRPr>
          </a:p>
          <a:p>
            <a:pPr marL="0" indent="0">
              <a:buNone/>
            </a:pPr>
            <a:endParaRPr lang="en-US" sz="1000" dirty="0">
              <a:solidFill>
                <a:srgbClr val="264264"/>
              </a:solidFill>
              <a:latin typeface="Interstate ExtraLight"/>
            </a:endParaRPr>
          </a:p>
          <a:p>
            <a:pPr lvl="0" hangingPunct="0"/>
            <a:r>
              <a:rPr lang="en-US" sz="1000" dirty="0">
                <a:solidFill>
                  <a:srgbClr val="264264"/>
                </a:solidFill>
                <a:latin typeface="Interstate ExtraLight"/>
              </a:rPr>
              <a:t>Master Control Panel </a:t>
            </a:r>
            <a:r>
              <a:rPr lang="en-US" sz="1000" b="1" dirty="0">
                <a:solidFill>
                  <a:srgbClr val="264264"/>
                </a:solidFill>
                <a:latin typeface="Interstate ExtraLight"/>
              </a:rPr>
              <a:t>connects to phone outlet</a:t>
            </a:r>
            <a:r>
              <a:rPr lang="en-US" sz="1000" dirty="0">
                <a:solidFill>
                  <a:srgbClr val="264264"/>
                </a:solidFill>
                <a:latin typeface="Interstate ExtraLight"/>
              </a:rPr>
              <a:t> to communicate. </a:t>
            </a:r>
          </a:p>
          <a:p>
            <a:pPr lvl="1" hangingPunct="0"/>
            <a:r>
              <a:rPr lang="en-US" sz="1000" dirty="0" smtClean="0">
                <a:solidFill>
                  <a:srgbClr val="264264"/>
                </a:solidFill>
                <a:latin typeface="Interstate ExtraLight"/>
              </a:rPr>
              <a:t> </a:t>
            </a:r>
            <a:r>
              <a:rPr lang="en-US" sz="1000" dirty="0">
                <a:solidFill>
                  <a:srgbClr val="264264"/>
                </a:solidFill>
                <a:latin typeface="Interstate ExtraLight"/>
              </a:rPr>
              <a:t>Not compatible with </a:t>
            </a:r>
            <a:r>
              <a:rPr lang="en-US" sz="1000" b="1" dirty="0">
                <a:solidFill>
                  <a:srgbClr val="264264"/>
                </a:solidFill>
                <a:latin typeface="Interstate ExtraLight"/>
              </a:rPr>
              <a:t>Voice Over Internet Phone</a:t>
            </a:r>
            <a:r>
              <a:rPr lang="en-US" sz="1000" dirty="0">
                <a:solidFill>
                  <a:srgbClr val="264264"/>
                </a:solidFill>
                <a:latin typeface="Interstate ExtraLight"/>
              </a:rPr>
              <a:t> </a:t>
            </a:r>
          </a:p>
          <a:p>
            <a:pPr marL="0" indent="0">
              <a:buNone/>
            </a:pPr>
            <a:endParaRPr lang="en-US" sz="1000" dirty="0">
              <a:solidFill>
                <a:srgbClr val="264264"/>
              </a:solidFill>
              <a:latin typeface="Interstate ExtraLight"/>
            </a:endParaRPr>
          </a:p>
          <a:p>
            <a:pPr hangingPunct="0"/>
            <a:r>
              <a:rPr lang="en-US" sz="1000" dirty="0">
                <a:solidFill>
                  <a:srgbClr val="264264"/>
                </a:solidFill>
                <a:latin typeface="Interstate ExtraLight"/>
              </a:rPr>
              <a:t>(</a:t>
            </a:r>
            <a:r>
              <a:rPr lang="en-US" sz="1000" b="1" dirty="0">
                <a:solidFill>
                  <a:srgbClr val="264264"/>
                </a:solidFill>
                <a:latin typeface="Interstate ExtraLight"/>
              </a:rPr>
              <a:t>VOIP) service</a:t>
            </a:r>
            <a:r>
              <a:rPr lang="en-US" sz="1000" dirty="0">
                <a:solidFill>
                  <a:srgbClr val="264264"/>
                </a:solidFill>
                <a:latin typeface="Interstate ExtraLight"/>
              </a:rPr>
              <a:t> (Vonage, MagicJack, Skype, Google Talk, etc.). </a:t>
            </a:r>
          </a:p>
          <a:p>
            <a:pPr lvl="1" hangingPunct="0"/>
            <a:r>
              <a:rPr lang="en-US" sz="1000" dirty="0" smtClean="0">
                <a:solidFill>
                  <a:srgbClr val="264264"/>
                </a:solidFill>
                <a:latin typeface="Interstate ExtraLight"/>
              </a:rPr>
              <a:t>Not </a:t>
            </a:r>
            <a:r>
              <a:rPr lang="en-US" sz="1000" dirty="0">
                <a:solidFill>
                  <a:srgbClr val="264264"/>
                </a:solidFill>
                <a:latin typeface="Interstate ExtraLight"/>
              </a:rPr>
              <a:t>compatible with </a:t>
            </a:r>
            <a:r>
              <a:rPr lang="en-US" sz="1000" b="1" dirty="0">
                <a:solidFill>
                  <a:srgbClr val="264264"/>
                </a:solidFill>
                <a:latin typeface="Interstate ExtraLight"/>
              </a:rPr>
              <a:t>Digital Phone</a:t>
            </a:r>
            <a:r>
              <a:rPr lang="en-US" sz="1000" dirty="0">
                <a:solidFill>
                  <a:srgbClr val="264264"/>
                </a:solidFill>
                <a:latin typeface="Interstate ExtraLight"/>
              </a:rPr>
              <a:t> (phone does not plug into modem). </a:t>
            </a:r>
          </a:p>
          <a:p>
            <a:pPr lvl="1" hangingPunct="0"/>
            <a:r>
              <a:rPr lang="en-US" sz="1000" dirty="0" smtClean="0">
                <a:solidFill>
                  <a:srgbClr val="264264"/>
                </a:solidFill>
                <a:latin typeface="Interstate ExtraLight"/>
              </a:rPr>
              <a:t>Not </a:t>
            </a:r>
            <a:r>
              <a:rPr lang="en-US" sz="1000" dirty="0">
                <a:solidFill>
                  <a:srgbClr val="264264"/>
                </a:solidFill>
                <a:latin typeface="Interstate ExtraLight"/>
              </a:rPr>
              <a:t>compatible with </a:t>
            </a:r>
            <a:r>
              <a:rPr lang="en-US" sz="1000" b="1" dirty="0">
                <a:solidFill>
                  <a:srgbClr val="264264"/>
                </a:solidFill>
                <a:latin typeface="Interstate ExtraLight"/>
              </a:rPr>
              <a:t>cellular or satellite phone</a:t>
            </a:r>
            <a:r>
              <a:rPr lang="en-US" sz="1000" dirty="0">
                <a:solidFill>
                  <a:srgbClr val="264264"/>
                </a:solidFill>
                <a:latin typeface="Interstate ExtraLight"/>
              </a:rPr>
              <a:t> services (Verizon Home Phone Connect). </a:t>
            </a:r>
          </a:p>
          <a:p>
            <a:endParaRPr lang="en-US" sz="1000" dirty="0">
              <a:solidFill>
                <a:srgbClr val="264264"/>
              </a:solidFill>
              <a:latin typeface="Interstate ExtraLight"/>
            </a:endParaRPr>
          </a:p>
          <a:p>
            <a:pPr marL="0" lvl="0" indent="0" hangingPunct="0">
              <a:buNone/>
            </a:pPr>
            <a:r>
              <a:rPr lang="en-US" sz="1000" b="1" dirty="0" smtClean="0">
                <a:solidFill>
                  <a:srgbClr val="264264"/>
                </a:solidFill>
                <a:latin typeface="Interstate ExtraLight"/>
              </a:rPr>
              <a:t>Most </a:t>
            </a:r>
            <a:r>
              <a:rPr lang="en-US" sz="1000" b="1" dirty="0">
                <a:solidFill>
                  <a:srgbClr val="264264"/>
                </a:solidFill>
                <a:latin typeface="Interstate ExtraLight"/>
              </a:rPr>
              <a:t>insecure </a:t>
            </a:r>
            <a:r>
              <a:rPr lang="en-US" sz="1000" dirty="0">
                <a:solidFill>
                  <a:srgbClr val="264264"/>
                </a:solidFill>
                <a:latin typeface="Interstate ExtraLight"/>
              </a:rPr>
              <a:t>(burglar can cut the line).</a:t>
            </a:r>
            <a:r>
              <a:rPr lang="en-US" sz="1000" b="1" dirty="0">
                <a:solidFill>
                  <a:srgbClr val="264264"/>
                </a:solidFill>
                <a:latin typeface="Interstate ExtraLight"/>
              </a:rPr>
              <a:t> </a:t>
            </a:r>
            <a:endParaRPr lang="en-US" sz="1000" dirty="0">
              <a:solidFill>
                <a:srgbClr val="264264"/>
              </a:solidFill>
              <a:latin typeface="Interstate ExtraLight"/>
            </a:endParaRPr>
          </a:p>
          <a:p>
            <a:pPr marL="0" lvl="0" indent="0" hangingPunct="0">
              <a:buNone/>
            </a:pPr>
            <a:endParaRPr lang="en-US" sz="1000" dirty="0" smtClean="0">
              <a:solidFill>
                <a:srgbClr val="264264"/>
              </a:solidFill>
              <a:latin typeface="Interstate ExtraLight"/>
            </a:endParaRPr>
          </a:p>
          <a:p>
            <a:pPr marL="0" lvl="0" indent="0" hangingPunct="0">
              <a:buNone/>
            </a:pPr>
            <a:r>
              <a:rPr lang="en-US" sz="1000" dirty="0" smtClean="0">
                <a:solidFill>
                  <a:srgbClr val="264264"/>
                </a:solidFill>
                <a:latin typeface="Interstate ExtraLight"/>
              </a:rPr>
              <a:t>Most </a:t>
            </a:r>
            <a:r>
              <a:rPr lang="en-US" sz="1000" dirty="0">
                <a:solidFill>
                  <a:srgbClr val="264264"/>
                </a:solidFill>
                <a:latin typeface="Interstate ExtraLight"/>
              </a:rPr>
              <a:t>homes </a:t>
            </a:r>
            <a:r>
              <a:rPr lang="en-US" sz="1000" b="1" dirty="0">
                <a:solidFill>
                  <a:srgbClr val="264264"/>
                </a:solidFill>
                <a:latin typeface="Interstate ExtraLight"/>
              </a:rPr>
              <a:t>do not have compatible service</a:t>
            </a:r>
            <a:r>
              <a:rPr lang="en-US" sz="1000" dirty="0">
                <a:solidFill>
                  <a:srgbClr val="264264"/>
                </a:solidFill>
                <a:latin typeface="Interstate ExtraLight"/>
              </a:rPr>
              <a:t>. </a:t>
            </a:r>
          </a:p>
          <a:p>
            <a:endParaRPr lang="en-US" sz="1000" dirty="0">
              <a:solidFill>
                <a:srgbClr val="264264"/>
              </a:solidFill>
              <a:latin typeface="Interstate ExtraLight"/>
            </a:endParaRPr>
          </a:p>
          <a:p>
            <a:pPr marL="0" lvl="0" indent="0" hangingPunct="0">
              <a:buNone/>
            </a:pPr>
            <a:r>
              <a:rPr lang="en-US" sz="1000" b="1" dirty="0" smtClean="0">
                <a:solidFill>
                  <a:srgbClr val="264264"/>
                </a:solidFill>
                <a:latin typeface="Interstate ExtraLight"/>
              </a:rPr>
              <a:t>No </a:t>
            </a:r>
            <a:r>
              <a:rPr lang="en-US" sz="1000" b="1" dirty="0">
                <a:solidFill>
                  <a:srgbClr val="264264"/>
                </a:solidFill>
                <a:latin typeface="Interstate ExtraLight"/>
              </a:rPr>
              <a:t>SMART Connect</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endParaRPr lang="en-US" sz="1000" dirty="0">
              <a:solidFill>
                <a:srgbClr val="264264"/>
              </a:solidFill>
              <a:latin typeface="Interstate ExtraLight"/>
            </a:endParaRPr>
          </a:p>
        </p:txBody>
      </p:sp>
      <p:pic>
        <p:nvPicPr>
          <p:cNvPr id="34818" name="Picture 2" descr="Standard Landline Monitorin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2410" b="89960" l="0" r="97120">
                        <a14:foregroundMark x1="50524" y1="20080" x2="14136" y2="49598"/>
                      </a14:backgroundRemoval>
                    </a14:imgEffect>
                  </a14:imgLayer>
                </a14:imgProps>
              </a:ext>
              <a:ext uri="{28A0092B-C50C-407E-A947-70E740481C1C}">
                <a14:useLocalDpi xmlns:a14="http://schemas.microsoft.com/office/drawing/2010/main" val="0"/>
              </a:ext>
            </a:extLst>
          </a:blip>
          <a:srcRect/>
          <a:stretch>
            <a:fillRect/>
          </a:stretch>
        </p:blipFill>
        <p:spPr bwMode="auto">
          <a:xfrm>
            <a:off x="5076056" y="1268760"/>
            <a:ext cx="2368144" cy="3087266"/>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Landline Tele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3244441"/>
            <a:ext cx="2400300" cy="24765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16251193"/>
      </p:ext>
    </p:extLst>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9912" y="1949463"/>
            <a:ext cx="4824638" cy="3711785"/>
          </a:xfrm>
          <a:prstGeom prst="rect">
            <a:avLst/>
          </a:prstGeom>
          <a:noFill/>
        </p:spPr>
        <p:txBody>
          <a:bodyPr wrap="square" rtlCol="0">
            <a:spAutoFit/>
          </a:bodyPr>
          <a:lstStyle/>
          <a:p>
            <a:pPr marL="285750" indent="-285750">
              <a:lnSpc>
                <a:spcPct val="120000"/>
              </a:lnSpc>
              <a:buFont typeface="Arial"/>
              <a:buChar char="•"/>
            </a:pPr>
            <a:r>
              <a:rPr lang="en-US" sz="1050" dirty="0">
                <a:solidFill>
                  <a:srgbClr val="264264"/>
                </a:solidFill>
                <a:latin typeface="Interstate Bold"/>
                <a:cs typeface="Interstate Bold"/>
              </a:rPr>
              <a:t>The most common point of entry to a home was the front door, most </a:t>
            </a:r>
            <a:r>
              <a:rPr lang="en-US" sz="1050" dirty="0" smtClean="0">
                <a:solidFill>
                  <a:srgbClr val="264264"/>
                </a:solidFill>
                <a:latin typeface="Interstate Bold"/>
                <a:cs typeface="Interstate Bold"/>
              </a:rPr>
              <a:t>often opened </a:t>
            </a:r>
            <a:r>
              <a:rPr lang="en-US" sz="1050" dirty="0">
                <a:solidFill>
                  <a:srgbClr val="264264"/>
                </a:solidFill>
                <a:latin typeface="Interstate Bold"/>
                <a:cs typeface="Interstate Bold"/>
              </a:rPr>
              <a:t>with a pry bar. The most common method of entry to a business was </a:t>
            </a:r>
            <a:r>
              <a:rPr lang="en-US" sz="1050" dirty="0" smtClean="0">
                <a:solidFill>
                  <a:srgbClr val="264264"/>
                </a:solidFill>
                <a:latin typeface="Interstate Bold"/>
                <a:cs typeface="Interstate Bold"/>
              </a:rPr>
              <a:t>also prying </a:t>
            </a:r>
            <a:r>
              <a:rPr lang="en-US" sz="1050" dirty="0">
                <a:solidFill>
                  <a:srgbClr val="264264"/>
                </a:solidFill>
                <a:latin typeface="Interstate Bold"/>
                <a:cs typeface="Interstate Bold"/>
              </a:rPr>
              <a:t>a window or door</a:t>
            </a:r>
            <a:r>
              <a:rPr lang="en-US" sz="1050" dirty="0" smtClean="0">
                <a:solidFill>
                  <a:srgbClr val="264264"/>
                </a:solidFill>
                <a:latin typeface="Interstate Bold"/>
                <a:cs typeface="Interstate Bold"/>
              </a:rPr>
              <a:t>.</a:t>
            </a:r>
          </a:p>
          <a:p>
            <a:pPr marL="285750" indent="-285750">
              <a:lnSpc>
                <a:spcPct val="120000"/>
              </a:lnSpc>
              <a:buFont typeface="Arial"/>
              <a:buChar char="•"/>
            </a:pPr>
            <a:endParaRPr lang="en-US" sz="1050" dirty="0">
              <a:solidFill>
                <a:srgbClr val="264264"/>
              </a:solidFill>
              <a:latin typeface="Interstate Bold"/>
              <a:cs typeface="Interstate Bold"/>
            </a:endParaRPr>
          </a:p>
          <a:p>
            <a:pPr marL="285750" indent="-285750">
              <a:lnSpc>
                <a:spcPct val="120000"/>
              </a:lnSpc>
              <a:buFont typeface="Arial"/>
              <a:buChar char="•"/>
            </a:pPr>
            <a:r>
              <a:rPr lang="en-US" sz="1050" dirty="0" smtClean="0">
                <a:solidFill>
                  <a:srgbClr val="264264"/>
                </a:solidFill>
                <a:latin typeface="Interstate Bold"/>
                <a:cs typeface="Interstate Bold"/>
              </a:rPr>
              <a:t>Only </a:t>
            </a:r>
            <a:r>
              <a:rPr lang="en-US" sz="1050" dirty="0">
                <a:solidFill>
                  <a:srgbClr val="264264"/>
                </a:solidFill>
                <a:latin typeface="Interstate Bold"/>
                <a:cs typeface="Interstate Bold"/>
              </a:rPr>
              <a:t>7.8% of the total value stolen from residences was recovered. 14.8% of </a:t>
            </a:r>
            <a:r>
              <a:rPr lang="en-US" sz="1050" dirty="0" smtClean="0">
                <a:solidFill>
                  <a:srgbClr val="264264"/>
                </a:solidFill>
                <a:latin typeface="Interstate Bold"/>
                <a:cs typeface="Interstate Bold"/>
              </a:rPr>
              <a:t>the total </a:t>
            </a:r>
            <a:r>
              <a:rPr lang="en-US" sz="1050" dirty="0">
                <a:solidFill>
                  <a:srgbClr val="264264"/>
                </a:solidFill>
                <a:latin typeface="Interstate Bold"/>
                <a:cs typeface="Interstate Bold"/>
              </a:rPr>
              <a:t>value stolen was recovered from burglaries of businesses</a:t>
            </a:r>
            <a:r>
              <a:rPr lang="en-US" sz="1050" dirty="0" smtClean="0">
                <a:solidFill>
                  <a:srgbClr val="264264"/>
                </a:solidFill>
                <a:latin typeface="Interstate Bold"/>
                <a:cs typeface="Interstate Bold"/>
              </a:rPr>
              <a:t>.</a:t>
            </a:r>
          </a:p>
          <a:p>
            <a:pPr marL="285750" indent="-285750">
              <a:lnSpc>
                <a:spcPct val="120000"/>
              </a:lnSpc>
              <a:buFont typeface="Arial"/>
              <a:buChar char="•"/>
            </a:pPr>
            <a:endParaRPr lang="en-US" sz="1050" dirty="0">
              <a:solidFill>
                <a:srgbClr val="264264"/>
              </a:solidFill>
              <a:latin typeface="Interstate Bold"/>
              <a:cs typeface="Interstate Bold"/>
            </a:endParaRPr>
          </a:p>
          <a:p>
            <a:pPr marL="285750" indent="-285750">
              <a:lnSpc>
                <a:spcPct val="120000"/>
              </a:lnSpc>
              <a:buFont typeface="Arial"/>
              <a:buChar char="•"/>
            </a:pPr>
            <a:r>
              <a:rPr lang="en-US" sz="1050" dirty="0" smtClean="0">
                <a:solidFill>
                  <a:srgbClr val="264264"/>
                </a:solidFill>
                <a:latin typeface="Interstate Bold"/>
                <a:cs typeface="Interstate Bold"/>
              </a:rPr>
              <a:t>The </a:t>
            </a:r>
            <a:r>
              <a:rPr lang="en-US" sz="1050" dirty="0">
                <a:solidFill>
                  <a:srgbClr val="264264"/>
                </a:solidFill>
                <a:latin typeface="Interstate Bold"/>
                <a:cs typeface="Interstate Bold"/>
              </a:rPr>
              <a:t>average value stolen from homes was $1,517. The average value stolen </a:t>
            </a:r>
            <a:r>
              <a:rPr lang="en-US" sz="1050" dirty="0" smtClean="0">
                <a:solidFill>
                  <a:srgbClr val="264264"/>
                </a:solidFill>
                <a:latin typeface="Interstate Bold"/>
                <a:cs typeface="Interstate Bold"/>
              </a:rPr>
              <a:t>from businesses </a:t>
            </a:r>
            <a:r>
              <a:rPr lang="en-US" sz="1050" dirty="0">
                <a:solidFill>
                  <a:srgbClr val="264264"/>
                </a:solidFill>
                <a:latin typeface="Interstate Bold"/>
                <a:cs typeface="Interstate Bold"/>
              </a:rPr>
              <a:t>was $1,890</a:t>
            </a:r>
            <a:r>
              <a:rPr lang="en-US" sz="1050" dirty="0" smtClean="0">
                <a:solidFill>
                  <a:srgbClr val="264264"/>
                </a:solidFill>
                <a:latin typeface="Interstate Bold"/>
                <a:cs typeface="Interstate Bold"/>
              </a:rPr>
              <a:t>.</a:t>
            </a:r>
          </a:p>
          <a:p>
            <a:pPr marL="285750" indent="-285750">
              <a:lnSpc>
                <a:spcPct val="120000"/>
              </a:lnSpc>
              <a:buFont typeface="Arial"/>
              <a:buChar char="•"/>
            </a:pPr>
            <a:endParaRPr lang="en-US" sz="1050" dirty="0">
              <a:solidFill>
                <a:srgbClr val="264264"/>
              </a:solidFill>
              <a:latin typeface="Interstate Bold"/>
              <a:cs typeface="Interstate Bold"/>
            </a:endParaRPr>
          </a:p>
          <a:p>
            <a:pPr marL="285750" indent="-285750">
              <a:lnSpc>
                <a:spcPct val="120000"/>
              </a:lnSpc>
              <a:buFont typeface="Arial"/>
              <a:buChar char="•"/>
            </a:pPr>
            <a:r>
              <a:rPr lang="en-US" sz="1050" dirty="0" smtClean="0">
                <a:solidFill>
                  <a:srgbClr val="264264"/>
                </a:solidFill>
                <a:latin typeface="Interstate Bold"/>
                <a:cs typeface="Interstate Bold"/>
              </a:rPr>
              <a:t>In </a:t>
            </a:r>
            <a:r>
              <a:rPr lang="en-US" sz="1050" dirty="0">
                <a:solidFill>
                  <a:srgbClr val="264264"/>
                </a:solidFill>
                <a:latin typeface="Interstate Bold"/>
                <a:cs typeface="Interstate Bold"/>
              </a:rPr>
              <a:t>13% of residential break-ins, a burglar encounters someone at home. </a:t>
            </a:r>
            <a:r>
              <a:rPr lang="en-US" sz="1050" dirty="0" smtClean="0">
                <a:solidFill>
                  <a:srgbClr val="264264"/>
                </a:solidFill>
                <a:latin typeface="Interstate Bold"/>
                <a:cs typeface="Interstate Bold"/>
              </a:rPr>
              <a:t>One-third of </a:t>
            </a:r>
            <a:r>
              <a:rPr lang="en-US" sz="1050" dirty="0">
                <a:solidFill>
                  <a:srgbClr val="264264"/>
                </a:solidFill>
                <a:latin typeface="Interstate Bold"/>
                <a:cs typeface="Interstate Bold"/>
              </a:rPr>
              <a:t>those encounters leads to assault and one in ten leads to rape</a:t>
            </a:r>
            <a:r>
              <a:rPr lang="en-US" sz="1050" dirty="0" smtClean="0">
                <a:solidFill>
                  <a:srgbClr val="264264"/>
                </a:solidFill>
                <a:latin typeface="Interstate Bold"/>
                <a:cs typeface="Interstate Bold"/>
              </a:rPr>
              <a:t>.</a:t>
            </a:r>
          </a:p>
          <a:p>
            <a:pPr marL="285750" indent="-285750">
              <a:lnSpc>
                <a:spcPct val="120000"/>
              </a:lnSpc>
              <a:buFont typeface="Arial"/>
              <a:buChar char="•"/>
            </a:pPr>
            <a:endParaRPr lang="en-US" sz="1050" dirty="0">
              <a:solidFill>
                <a:srgbClr val="264264"/>
              </a:solidFill>
              <a:latin typeface="Interstate Bold"/>
              <a:cs typeface="Interstate Bold"/>
            </a:endParaRPr>
          </a:p>
          <a:p>
            <a:pPr marL="285750" indent="-285750">
              <a:lnSpc>
                <a:spcPct val="120000"/>
              </a:lnSpc>
              <a:buFont typeface="Arial"/>
              <a:buChar char="•"/>
            </a:pPr>
            <a:r>
              <a:rPr lang="en-US" sz="1050" dirty="0" smtClean="0">
                <a:solidFill>
                  <a:srgbClr val="264264"/>
                </a:solidFill>
                <a:latin typeface="Interstate Bold"/>
                <a:cs typeface="Interstate Bold"/>
              </a:rPr>
              <a:t>Homes </a:t>
            </a:r>
            <a:r>
              <a:rPr lang="en-US" sz="1050" dirty="0">
                <a:solidFill>
                  <a:srgbClr val="264264"/>
                </a:solidFill>
                <a:latin typeface="Interstate Bold"/>
                <a:cs typeface="Interstate Bold"/>
              </a:rPr>
              <a:t>without security systems are about 3 times more likely to be broken </a:t>
            </a:r>
            <a:r>
              <a:rPr lang="en-US" sz="1050" dirty="0" smtClean="0">
                <a:solidFill>
                  <a:srgbClr val="264264"/>
                </a:solidFill>
                <a:latin typeface="Interstate Bold"/>
                <a:cs typeface="Interstate Bold"/>
              </a:rPr>
              <a:t>into than </a:t>
            </a:r>
            <a:r>
              <a:rPr lang="en-US" sz="1050" dirty="0">
                <a:solidFill>
                  <a:srgbClr val="264264"/>
                </a:solidFill>
                <a:latin typeface="Interstate Bold"/>
                <a:cs typeface="Interstate Bold"/>
              </a:rPr>
              <a:t>homes with security systems</a:t>
            </a:r>
            <a:r>
              <a:rPr lang="en-US" sz="1050" dirty="0" smtClean="0">
                <a:solidFill>
                  <a:srgbClr val="264264"/>
                </a:solidFill>
                <a:latin typeface="Interstate Bold"/>
                <a:cs typeface="Interstate Bold"/>
              </a:rPr>
              <a:t>.</a:t>
            </a:r>
          </a:p>
          <a:p>
            <a:endParaRPr lang="en-US" sz="1000" dirty="0">
              <a:solidFill>
                <a:srgbClr val="EA1C24"/>
              </a:solidFill>
              <a:latin typeface="Interstate Bold"/>
              <a:cs typeface="Interstate Bold"/>
            </a:endParaRPr>
          </a:p>
          <a:p>
            <a:r>
              <a:rPr lang="en-US" sz="1000" b="1" dirty="0" smtClean="0">
                <a:solidFill>
                  <a:srgbClr val="EA1C24"/>
                </a:solidFill>
                <a:latin typeface="Interstate Bold"/>
                <a:cs typeface="Interstate Bold"/>
              </a:rPr>
              <a:t>*Sources</a:t>
            </a:r>
            <a:r>
              <a:rPr lang="en-US" sz="1000" b="1" dirty="0">
                <a:solidFill>
                  <a:srgbClr val="EA1C24"/>
                </a:solidFill>
                <a:latin typeface="Interstate Bold"/>
                <a:cs typeface="Interstate Bold"/>
              </a:rPr>
              <a:t>: (Bureau of Justice Statistics &amp; Temple University Study</a:t>
            </a:r>
            <a:r>
              <a:rPr lang="en-US" sz="1000" b="1" dirty="0" smtClean="0">
                <a:solidFill>
                  <a:srgbClr val="EA1C24"/>
                </a:solidFill>
                <a:latin typeface="Interstate Bold"/>
                <a:cs typeface="Interstate Bold"/>
              </a:rPr>
              <a:t>)</a:t>
            </a:r>
            <a:endParaRPr lang="en-US" sz="1000" b="1" dirty="0">
              <a:solidFill>
                <a:srgbClr val="EA1C24"/>
              </a:solidFill>
              <a:latin typeface="Interstate Bold"/>
              <a:cs typeface="Interstate Bold"/>
            </a:endParaRPr>
          </a:p>
        </p:txBody>
      </p:sp>
      <p:pic>
        <p:nvPicPr>
          <p:cNvPr id="3" name="Picture 2"/>
          <p:cNvPicPr>
            <a:picLocks noChangeAspect="1"/>
          </p:cNvPicPr>
          <p:nvPr/>
        </p:nvPicPr>
        <p:blipFill>
          <a:blip r:embed="rId3"/>
          <a:stretch>
            <a:fillRect/>
          </a:stretch>
        </p:blipFill>
        <p:spPr>
          <a:xfrm>
            <a:off x="854389" y="1916832"/>
            <a:ext cx="1852368" cy="1585501"/>
          </a:xfrm>
          <a:prstGeom prst="rect">
            <a:avLst/>
          </a:prstGeom>
        </p:spPr>
      </p:pic>
      <p:sp>
        <p:nvSpPr>
          <p:cNvPr id="4" name="TextBox 3"/>
          <p:cNvSpPr txBox="1"/>
          <p:nvPr/>
        </p:nvSpPr>
        <p:spPr>
          <a:xfrm>
            <a:off x="762000" y="3645024"/>
            <a:ext cx="2657871" cy="1994392"/>
          </a:xfrm>
          <a:prstGeom prst="rect">
            <a:avLst/>
          </a:prstGeom>
          <a:noFill/>
        </p:spPr>
        <p:txBody>
          <a:bodyPr wrap="square" rtlCol="0">
            <a:spAutoFit/>
          </a:bodyPr>
          <a:lstStyle/>
          <a:p>
            <a:pPr algn="ctr">
              <a:lnSpc>
                <a:spcPct val="80000"/>
              </a:lnSpc>
            </a:pPr>
            <a:r>
              <a:rPr lang="en-US" sz="1100" dirty="0" smtClean="0">
                <a:solidFill>
                  <a:srgbClr val="0E66A5"/>
                </a:solidFill>
                <a:latin typeface="Interstate Bold"/>
                <a:cs typeface="Interstate Bold"/>
              </a:rPr>
              <a:t>The </a:t>
            </a:r>
            <a:r>
              <a:rPr lang="en-US" sz="1100" dirty="0">
                <a:solidFill>
                  <a:srgbClr val="0E66A5"/>
                </a:solidFill>
                <a:latin typeface="Interstate Bold"/>
                <a:cs typeface="Interstate Bold"/>
              </a:rPr>
              <a:t>ten most </a:t>
            </a:r>
            <a:r>
              <a:rPr lang="en-US" sz="1100" dirty="0" smtClean="0">
                <a:solidFill>
                  <a:srgbClr val="0E66A5"/>
                </a:solidFill>
                <a:latin typeface="Interstate Bold"/>
                <a:cs typeface="Interstate Bold"/>
              </a:rPr>
              <a:t>commonly stolen </a:t>
            </a:r>
            <a:r>
              <a:rPr lang="en-US" sz="1100" dirty="0">
                <a:solidFill>
                  <a:srgbClr val="0E66A5"/>
                </a:solidFill>
                <a:latin typeface="Interstate Bold"/>
                <a:cs typeface="Interstate Bold"/>
              </a:rPr>
              <a:t>items:</a:t>
            </a:r>
          </a:p>
          <a:p>
            <a:pPr marL="285750" indent="-285750">
              <a:lnSpc>
                <a:spcPct val="70000"/>
              </a:lnSpc>
              <a:buFont typeface="Arial"/>
              <a:buChar char="•"/>
            </a:pPr>
            <a:endParaRPr lang="en-US" sz="1400" dirty="0" smtClean="0">
              <a:latin typeface="Times New Roman" pitchFamily="18" charset="0"/>
              <a:cs typeface="Times New Roman" pitchFamily="18" charset="0"/>
            </a:endParaRPr>
          </a:p>
          <a:p>
            <a:pPr marL="171450" indent="-171450">
              <a:lnSpc>
                <a:spcPct val="90000"/>
              </a:lnSpc>
              <a:buFont typeface="Arial"/>
              <a:buChar char="•"/>
            </a:pPr>
            <a:r>
              <a:rPr lang="en-US" sz="1050" dirty="0" smtClean="0">
                <a:solidFill>
                  <a:srgbClr val="264264"/>
                </a:solidFill>
                <a:latin typeface="Interstate Regular"/>
                <a:cs typeface="Interstate Regular"/>
              </a:rPr>
              <a:t>Bicycles</a:t>
            </a:r>
          </a:p>
          <a:p>
            <a:pPr marL="171450" indent="-171450">
              <a:lnSpc>
                <a:spcPct val="90000"/>
              </a:lnSpc>
              <a:buFont typeface="Arial"/>
              <a:buChar char="•"/>
            </a:pPr>
            <a:r>
              <a:rPr lang="en-US" sz="1050" dirty="0" smtClean="0">
                <a:solidFill>
                  <a:srgbClr val="264264"/>
                </a:solidFill>
                <a:latin typeface="Interstate Regular"/>
                <a:cs typeface="Interstate Regular"/>
              </a:rPr>
              <a:t>Cameras</a:t>
            </a:r>
          </a:p>
          <a:p>
            <a:pPr marL="171450" indent="-171450">
              <a:lnSpc>
                <a:spcPct val="90000"/>
              </a:lnSpc>
              <a:buFont typeface="Arial"/>
              <a:buChar char="•"/>
            </a:pPr>
            <a:r>
              <a:rPr lang="en-US" sz="1050" dirty="0" smtClean="0">
                <a:solidFill>
                  <a:srgbClr val="264264"/>
                </a:solidFill>
                <a:latin typeface="Interstate Regular"/>
                <a:cs typeface="Interstate Regular"/>
              </a:rPr>
              <a:t>Drugs</a:t>
            </a:r>
          </a:p>
          <a:p>
            <a:pPr marL="171450" indent="-171450">
              <a:lnSpc>
                <a:spcPct val="90000"/>
              </a:lnSpc>
              <a:buFont typeface="Arial"/>
              <a:buChar char="•"/>
            </a:pPr>
            <a:r>
              <a:rPr lang="en-US" sz="1050" dirty="0" smtClean="0">
                <a:solidFill>
                  <a:srgbClr val="264264"/>
                </a:solidFill>
                <a:latin typeface="Interstate Regular"/>
                <a:cs typeface="Interstate Regular"/>
              </a:rPr>
              <a:t>Furs</a:t>
            </a:r>
          </a:p>
          <a:p>
            <a:pPr marL="171450" indent="-171450">
              <a:lnSpc>
                <a:spcPct val="90000"/>
              </a:lnSpc>
              <a:buFont typeface="Arial"/>
              <a:buChar char="•"/>
            </a:pPr>
            <a:r>
              <a:rPr lang="en-US" sz="1050" dirty="0" smtClean="0">
                <a:solidFill>
                  <a:srgbClr val="264264"/>
                </a:solidFill>
                <a:latin typeface="Interstate Regular"/>
                <a:cs typeface="Interstate Regular"/>
              </a:rPr>
              <a:t>Gold</a:t>
            </a:r>
          </a:p>
          <a:p>
            <a:pPr marL="171450" indent="-171450">
              <a:lnSpc>
                <a:spcPct val="90000"/>
              </a:lnSpc>
              <a:buFont typeface="Arial"/>
              <a:buChar char="•"/>
            </a:pPr>
            <a:r>
              <a:rPr lang="en-US" sz="1050" dirty="0">
                <a:solidFill>
                  <a:srgbClr val="264264"/>
                </a:solidFill>
                <a:latin typeface="Interstate Regular"/>
                <a:cs typeface="Interstate Regular"/>
              </a:rPr>
              <a:t>Audio/video tapes and CD’s</a:t>
            </a:r>
          </a:p>
          <a:p>
            <a:pPr marL="171450" indent="-171450">
              <a:lnSpc>
                <a:spcPct val="90000"/>
              </a:lnSpc>
              <a:buFont typeface="Arial"/>
              <a:buChar char="•"/>
            </a:pPr>
            <a:r>
              <a:rPr lang="en-US" sz="1050" dirty="0">
                <a:solidFill>
                  <a:srgbClr val="264264"/>
                </a:solidFill>
                <a:latin typeface="Interstate Regular"/>
                <a:cs typeface="Interstate Regular"/>
              </a:rPr>
              <a:t>Personal computers (including laptops</a:t>
            </a:r>
            <a:r>
              <a:rPr lang="en-US" sz="1050" dirty="0" smtClean="0">
                <a:solidFill>
                  <a:srgbClr val="264264"/>
                </a:solidFill>
                <a:latin typeface="Interstate Regular"/>
                <a:cs typeface="Interstate Regular"/>
              </a:rPr>
              <a:t>)</a:t>
            </a:r>
          </a:p>
          <a:p>
            <a:pPr marL="171450" indent="-171450">
              <a:lnSpc>
                <a:spcPct val="90000"/>
              </a:lnSpc>
              <a:buFont typeface="Arial"/>
              <a:buChar char="•"/>
            </a:pPr>
            <a:r>
              <a:rPr lang="en-US" sz="1050" dirty="0" smtClean="0">
                <a:solidFill>
                  <a:srgbClr val="264264"/>
                </a:solidFill>
                <a:latin typeface="Interstate Regular"/>
                <a:cs typeface="Interstate Regular"/>
              </a:rPr>
              <a:t>Tools</a:t>
            </a:r>
          </a:p>
          <a:p>
            <a:pPr marL="171450" indent="-171450">
              <a:lnSpc>
                <a:spcPct val="90000"/>
              </a:lnSpc>
              <a:buFont typeface="Arial"/>
              <a:buChar char="•"/>
            </a:pPr>
            <a:r>
              <a:rPr lang="en-US" sz="1050" dirty="0" smtClean="0">
                <a:solidFill>
                  <a:srgbClr val="264264"/>
                </a:solidFill>
                <a:latin typeface="Interstate Regular"/>
                <a:cs typeface="Interstate Regular"/>
              </a:rPr>
              <a:t>Toys</a:t>
            </a:r>
            <a:endParaRPr lang="en-US" sz="1050" dirty="0">
              <a:solidFill>
                <a:srgbClr val="264264"/>
              </a:solidFill>
              <a:latin typeface="Interstate Regular"/>
              <a:cs typeface="Interstate Regular"/>
            </a:endParaRPr>
          </a:p>
          <a:p>
            <a:endParaRPr lang="en-US" sz="1050" dirty="0">
              <a:latin typeface="Interstate Regular"/>
              <a:cs typeface="Interstate Regular"/>
            </a:endParaRPr>
          </a:p>
        </p:txBody>
      </p:sp>
      <p:sp>
        <p:nvSpPr>
          <p:cNvPr id="5" name="Title 1"/>
          <p:cNvSpPr txBox="1">
            <a:spLocks/>
          </p:cNvSpPr>
          <p:nvPr/>
        </p:nvSpPr>
        <p:spPr>
          <a:xfrm>
            <a:off x="476763" y="1444321"/>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400" dirty="0" smtClean="0">
                <a:solidFill>
                  <a:srgbClr val="0E66A5"/>
                </a:solidFill>
                <a:latin typeface="Interstate ExtraLight"/>
                <a:cs typeface="Interstate ExtraLight"/>
              </a:rPr>
              <a:t>Burglary Facts</a:t>
            </a:r>
            <a:endParaRPr lang="en-US" sz="2400" dirty="0">
              <a:solidFill>
                <a:srgbClr val="0E66A5"/>
              </a:solidFill>
              <a:latin typeface="Interstate ExtraLight"/>
              <a:cs typeface="Interstate ExtraLight"/>
            </a:endParaRPr>
          </a:p>
        </p:txBody>
      </p:sp>
    </p:spTree>
    <p:custDataLst>
      <p:tags r:id="rId1"/>
    </p:custDataLst>
    <p:extLst>
      <p:ext uri="{BB962C8B-B14F-4D97-AF65-F5344CB8AC3E}">
        <p14:creationId xmlns:p14="http://schemas.microsoft.com/office/powerpoint/2010/main" val="1995837885"/>
      </p:ext>
    </p:extLst>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700808"/>
            <a:ext cx="6101308" cy="469033"/>
          </a:xfrm>
        </p:spPr>
        <p:txBody>
          <a:bodyPr>
            <a:normAutofit/>
          </a:bodyPr>
          <a:lstStyle/>
          <a:p>
            <a:pPr hangingPunct="0"/>
            <a:r>
              <a:rPr lang="en-US" sz="2000" dirty="0">
                <a:solidFill>
                  <a:srgbClr val="FF0000"/>
                </a:solidFill>
                <a:latin typeface="Interstate ExtraLight"/>
              </a:rPr>
              <a:t>Monitoring </a:t>
            </a:r>
            <a:r>
              <a:rPr lang="en-US" sz="2000" dirty="0" smtClean="0">
                <a:solidFill>
                  <a:srgbClr val="FF0000"/>
                </a:solidFill>
                <a:latin typeface="Interstate ExtraLight"/>
              </a:rPr>
              <a:t>Options</a:t>
            </a:r>
            <a:r>
              <a:rPr lang="en-US" sz="2000" dirty="0">
                <a:solidFill>
                  <a:srgbClr val="FF0000"/>
                </a:solidFill>
                <a:latin typeface="Interstate ExtraLight"/>
              </a:rPr>
              <a:t> </a:t>
            </a:r>
            <a:r>
              <a:rPr lang="en-US" sz="2000" dirty="0" smtClean="0">
                <a:solidFill>
                  <a:srgbClr val="FF0000"/>
                </a:solidFill>
                <a:latin typeface="Interstate ExtraLight"/>
              </a:rPr>
              <a:t>- Two-Way Voice</a:t>
            </a:r>
            <a:endParaRPr lang="en-US" sz="2000" dirty="0">
              <a:solidFill>
                <a:srgbClr val="FF0000"/>
              </a:solidFill>
              <a:latin typeface="Interstate ExtraLight"/>
            </a:endParaRPr>
          </a:p>
        </p:txBody>
      </p:sp>
      <p:sp>
        <p:nvSpPr>
          <p:cNvPr id="3" name="Text Placeholder 3"/>
          <p:cNvSpPr>
            <a:spLocks noGrp="1"/>
          </p:cNvSpPr>
          <p:nvPr>
            <p:ph type="body" sz="half" idx="2"/>
          </p:nvPr>
        </p:nvSpPr>
        <p:spPr>
          <a:xfrm>
            <a:off x="827584" y="2204865"/>
            <a:ext cx="3956440" cy="2376264"/>
          </a:xfrm>
        </p:spPr>
        <p:txBody>
          <a:bodyPr/>
          <a:lstStyle/>
          <a:p>
            <a:pPr lvl="0" hangingPunct="0"/>
            <a:r>
              <a:rPr lang="en-US" sz="1000" baseline="30000" dirty="0">
                <a:solidFill>
                  <a:srgbClr val="264264"/>
                </a:solidFill>
                <a:latin typeface="Interstate ExtraLight"/>
              </a:rPr>
              <a:t></a:t>
            </a:r>
            <a:r>
              <a:rPr lang="en-US" sz="1000" dirty="0">
                <a:solidFill>
                  <a:srgbClr val="264264"/>
                </a:solidFill>
                <a:latin typeface="Interstate ExtraLight"/>
              </a:rPr>
              <a:t> </a:t>
            </a:r>
            <a:r>
              <a:rPr lang="en-US" sz="1000" b="1" dirty="0" smtClean="0">
                <a:solidFill>
                  <a:srgbClr val="264264"/>
                </a:solidFill>
                <a:latin typeface="Interstate ExtraLight"/>
              </a:rPr>
              <a:t>Add on to </a:t>
            </a:r>
            <a:r>
              <a:rPr lang="en-US" sz="1000" b="1" dirty="0">
                <a:solidFill>
                  <a:srgbClr val="264264"/>
                </a:solidFill>
                <a:latin typeface="Interstate ExtraLight"/>
              </a:rPr>
              <a:t>Standard Monitoring</a:t>
            </a:r>
            <a:r>
              <a:rPr lang="en-US" sz="1000" dirty="0">
                <a:solidFill>
                  <a:srgbClr val="264264"/>
                </a:solidFill>
                <a:latin typeface="Interstate ExtraLight"/>
              </a:rPr>
              <a:t>. </a:t>
            </a:r>
            <a:endParaRPr lang="en-US" sz="1000" dirty="0" smtClean="0">
              <a:solidFill>
                <a:srgbClr val="264264"/>
              </a:solidFill>
              <a:latin typeface="Interstate ExtraLight"/>
            </a:endParaRPr>
          </a:p>
          <a:p>
            <a:pPr lvl="0" hangingPunct="0"/>
            <a:endParaRPr lang="en-US" sz="1000" dirty="0">
              <a:solidFill>
                <a:srgbClr val="264264"/>
              </a:solidFill>
              <a:latin typeface="Interstate ExtraLight"/>
            </a:endParaRPr>
          </a:p>
          <a:p>
            <a:pPr lvl="0" hangingPunct="0"/>
            <a:r>
              <a:rPr lang="en-US" sz="1000" baseline="30000" dirty="0">
                <a:solidFill>
                  <a:srgbClr val="264264"/>
                </a:solidFill>
                <a:latin typeface="Interstate ExtraLight"/>
              </a:rPr>
              <a:t></a:t>
            </a:r>
            <a:r>
              <a:rPr lang="en-US" sz="1000" dirty="0">
                <a:solidFill>
                  <a:srgbClr val="264264"/>
                </a:solidFill>
                <a:latin typeface="Interstate ExtraLight"/>
              </a:rPr>
              <a:t> Like “</a:t>
            </a:r>
            <a:r>
              <a:rPr lang="en-US" sz="1000" b="1" dirty="0">
                <a:solidFill>
                  <a:srgbClr val="264264"/>
                </a:solidFill>
                <a:latin typeface="Interstate ExtraLight"/>
              </a:rPr>
              <a:t>On Star</a:t>
            </a:r>
            <a:r>
              <a:rPr lang="en-US" sz="1000" dirty="0">
                <a:solidFill>
                  <a:srgbClr val="264264"/>
                </a:solidFill>
                <a:latin typeface="Interstate ExtraLight"/>
              </a:rPr>
              <a:t>” for the home. </a:t>
            </a:r>
          </a:p>
          <a:p>
            <a:pPr marL="0" indent="0">
              <a:buNone/>
            </a:pPr>
            <a:endParaRPr lang="en-US" sz="1000" dirty="0">
              <a:solidFill>
                <a:srgbClr val="264264"/>
              </a:solidFill>
              <a:latin typeface="Interstate ExtraLight"/>
            </a:endParaRPr>
          </a:p>
          <a:p>
            <a:pPr lvl="0" hangingPunct="0"/>
            <a:r>
              <a:rPr lang="en-US" sz="1000" baseline="30000" dirty="0">
                <a:solidFill>
                  <a:srgbClr val="264264"/>
                </a:solidFill>
                <a:latin typeface="Interstate ExtraLight"/>
              </a:rPr>
              <a:t></a:t>
            </a:r>
            <a:r>
              <a:rPr lang="en-US" sz="1000" dirty="0">
                <a:solidFill>
                  <a:srgbClr val="264264"/>
                </a:solidFill>
                <a:latin typeface="Interstate ExtraLight"/>
              </a:rPr>
              <a:t> Turns Simon XT Panel into </a:t>
            </a:r>
            <a:r>
              <a:rPr lang="en-US" sz="1000" b="1" dirty="0">
                <a:solidFill>
                  <a:srgbClr val="264264"/>
                </a:solidFill>
                <a:latin typeface="Interstate ExtraLight"/>
              </a:rPr>
              <a:t>a “speaker phone” to the</a:t>
            </a:r>
            <a:r>
              <a:rPr lang="en-US" sz="1000" dirty="0">
                <a:solidFill>
                  <a:srgbClr val="264264"/>
                </a:solidFill>
                <a:latin typeface="Interstate ExtraLight"/>
              </a:rPr>
              <a:t> </a:t>
            </a:r>
            <a:r>
              <a:rPr lang="en-US" sz="1000" b="1" dirty="0">
                <a:solidFill>
                  <a:srgbClr val="264264"/>
                </a:solidFill>
                <a:latin typeface="Interstate ExtraLight"/>
              </a:rPr>
              <a:t>monitoring facility</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pPr marL="0" indent="0">
              <a:buNone/>
            </a:pPr>
            <a:endParaRPr lang="en-US" sz="1000" dirty="0">
              <a:solidFill>
                <a:srgbClr val="264264"/>
              </a:solidFill>
              <a:latin typeface="Interstate ExtraLight"/>
            </a:endParaRPr>
          </a:p>
          <a:p>
            <a:pPr lvl="0" hangingPunct="0"/>
            <a:r>
              <a:rPr lang="en-US" sz="1000" baseline="30000" dirty="0">
                <a:solidFill>
                  <a:srgbClr val="264264"/>
                </a:solidFill>
                <a:latin typeface="Interstate ExtraLight"/>
              </a:rPr>
              <a:t></a:t>
            </a:r>
            <a:r>
              <a:rPr lang="en-US" sz="1000" b="1" dirty="0">
                <a:solidFill>
                  <a:srgbClr val="264264"/>
                </a:solidFill>
                <a:latin typeface="Interstate ExtraLight"/>
              </a:rPr>
              <a:t> Hands-free communication </a:t>
            </a:r>
            <a:r>
              <a:rPr lang="en-US" sz="1000" dirty="0">
                <a:solidFill>
                  <a:srgbClr val="264264"/>
                </a:solidFill>
                <a:latin typeface="Interstate ExtraLight"/>
              </a:rPr>
              <a:t>in an emergency.</a:t>
            </a:r>
            <a:r>
              <a:rPr lang="en-US" sz="1000" b="1" dirty="0">
                <a:solidFill>
                  <a:srgbClr val="264264"/>
                </a:solidFill>
                <a:latin typeface="Interstate ExtraLight"/>
              </a:rPr>
              <a:t> </a:t>
            </a:r>
            <a:endParaRPr lang="en-US" sz="1000" dirty="0">
              <a:solidFill>
                <a:srgbClr val="264264"/>
              </a:solidFill>
              <a:latin typeface="Interstate ExtraLight"/>
            </a:endParaRPr>
          </a:p>
          <a:p>
            <a:pPr lvl="1" hangingPunct="0"/>
            <a:r>
              <a:rPr lang="en-US" sz="1000" baseline="30000" dirty="0">
                <a:solidFill>
                  <a:srgbClr val="264264"/>
                </a:solidFill>
                <a:latin typeface="Interstate ExtraLight"/>
              </a:rPr>
              <a:t></a:t>
            </a:r>
            <a:r>
              <a:rPr lang="en-US" sz="1000" dirty="0">
                <a:solidFill>
                  <a:srgbClr val="264264"/>
                </a:solidFill>
                <a:latin typeface="Interstate ExtraLight"/>
              </a:rPr>
              <a:t> No “Easter Egg” </a:t>
            </a:r>
            <a:r>
              <a:rPr lang="en-US" sz="1000" b="1" dirty="0">
                <a:solidFill>
                  <a:srgbClr val="264264"/>
                </a:solidFill>
                <a:latin typeface="Interstate ExtraLight"/>
              </a:rPr>
              <a:t>hunt for the telephone handset</a:t>
            </a:r>
            <a:r>
              <a:rPr lang="en-US" sz="1000" dirty="0">
                <a:solidFill>
                  <a:srgbClr val="264264"/>
                </a:solidFill>
                <a:latin typeface="Interstate ExtraLight"/>
              </a:rPr>
              <a:t>. </a:t>
            </a:r>
          </a:p>
          <a:p>
            <a:pPr marL="0" indent="0">
              <a:buNone/>
            </a:pPr>
            <a:endParaRPr lang="en-US" sz="1000" dirty="0">
              <a:solidFill>
                <a:srgbClr val="264264"/>
              </a:solidFill>
              <a:latin typeface="Interstate ExtraLight"/>
            </a:endParaRPr>
          </a:p>
          <a:p>
            <a:pPr lvl="0" hangingPunct="0"/>
            <a:r>
              <a:rPr lang="en-US" sz="1000" dirty="0">
                <a:solidFill>
                  <a:srgbClr val="264264"/>
                </a:solidFill>
                <a:latin typeface="Interstate ExtraLight"/>
              </a:rPr>
              <a:t>Ideal for homes with </a:t>
            </a:r>
            <a:r>
              <a:rPr lang="en-US" sz="1000" b="1" dirty="0">
                <a:solidFill>
                  <a:srgbClr val="264264"/>
                </a:solidFill>
                <a:latin typeface="Interstate ExtraLight"/>
              </a:rPr>
              <a:t>teens, elderly or anyone with</a:t>
            </a:r>
            <a:r>
              <a:rPr lang="en-US" sz="1000" dirty="0">
                <a:solidFill>
                  <a:srgbClr val="264264"/>
                </a:solidFill>
                <a:latin typeface="Interstate ExtraLight"/>
              </a:rPr>
              <a:t> </a:t>
            </a:r>
            <a:r>
              <a:rPr lang="en-US" sz="1000" b="1" dirty="0">
                <a:solidFill>
                  <a:srgbClr val="264264"/>
                </a:solidFill>
                <a:latin typeface="Interstate ExtraLight"/>
              </a:rPr>
              <a:t>medical conditions</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endParaRPr lang="en-US" sz="1000" dirty="0">
              <a:solidFill>
                <a:srgbClr val="264264"/>
              </a:solidFill>
              <a:latin typeface="Interstate ExtraLight"/>
            </a:endParaRPr>
          </a:p>
        </p:txBody>
      </p:sp>
      <p:pic>
        <p:nvPicPr>
          <p:cNvPr id="4" name="Picture 2" descr="Standard Landline Monitorin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2410" b="89960" l="0" r="97120">
                        <a14:foregroundMark x1="50524" y1="20080" x2="14136" y2="49598"/>
                      </a14:backgroundRemoval>
                    </a14:imgEffect>
                  </a14:imgLayer>
                </a14:imgProps>
              </a:ext>
              <a:ext uri="{28A0092B-C50C-407E-A947-70E740481C1C}">
                <a14:useLocalDpi xmlns:a14="http://schemas.microsoft.com/office/drawing/2010/main" val="0"/>
              </a:ext>
            </a:extLst>
          </a:blip>
          <a:srcRect/>
          <a:stretch>
            <a:fillRect/>
          </a:stretch>
        </p:blipFill>
        <p:spPr bwMode="auto">
          <a:xfrm>
            <a:off x="5076056" y="1268760"/>
            <a:ext cx="2368144" cy="3087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andline Tele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3244441"/>
            <a:ext cx="2400300" cy="24765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5416984"/>
      </p:ext>
    </p:extLst>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556792"/>
            <a:ext cx="4661148" cy="541041"/>
          </a:xfrm>
        </p:spPr>
        <p:txBody>
          <a:bodyPr>
            <a:normAutofit/>
          </a:bodyPr>
          <a:lstStyle/>
          <a:p>
            <a:pPr hangingPunct="0"/>
            <a:r>
              <a:rPr lang="en-US" sz="2000" dirty="0">
                <a:solidFill>
                  <a:srgbClr val="FF0000"/>
                </a:solidFill>
              </a:rPr>
              <a:t>Monitoring </a:t>
            </a:r>
            <a:r>
              <a:rPr lang="en-US" sz="2000" dirty="0" smtClean="0">
                <a:solidFill>
                  <a:srgbClr val="FF0000"/>
                </a:solidFill>
              </a:rPr>
              <a:t>Options</a:t>
            </a:r>
            <a:r>
              <a:rPr lang="en-US" sz="2000" dirty="0">
                <a:solidFill>
                  <a:srgbClr val="FF0000"/>
                </a:solidFill>
              </a:rPr>
              <a:t> </a:t>
            </a:r>
            <a:r>
              <a:rPr lang="en-US" sz="2000" dirty="0" smtClean="0">
                <a:solidFill>
                  <a:srgbClr val="FF0000"/>
                </a:solidFill>
              </a:rPr>
              <a:t>- Broadband</a:t>
            </a:r>
            <a:endParaRPr lang="en-US" sz="2000" dirty="0">
              <a:solidFill>
                <a:srgbClr val="FF0000"/>
              </a:solidFill>
            </a:endParaRPr>
          </a:p>
        </p:txBody>
      </p:sp>
      <p:sp>
        <p:nvSpPr>
          <p:cNvPr id="3" name="Text Placeholder 3"/>
          <p:cNvSpPr>
            <a:spLocks noGrp="1"/>
          </p:cNvSpPr>
          <p:nvPr>
            <p:ph type="body" sz="half" idx="2"/>
          </p:nvPr>
        </p:nvSpPr>
        <p:spPr>
          <a:xfrm>
            <a:off x="755576" y="2060849"/>
            <a:ext cx="4824536" cy="3456384"/>
          </a:xfrm>
        </p:spPr>
        <p:txBody>
          <a:bodyPr/>
          <a:lstStyle/>
          <a:p>
            <a:pPr lvl="0" hangingPunct="0"/>
            <a:r>
              <a:rPr lang="en-US" sz="1000" dirty="0">
                <a:solidFill>
                  <a:srgbClr val="264264"/>
                </a:solidFill>
                <a:latin typeface="Interstate ExtraLight"/>
              </a:rPr>
              <a:t>Panel is </a:t>
            </a:r>
            <a:r>
              <a:rPr lang="en-US" sz="1000" b="1" dirty="0">
                <a:solidFill>
                  <a:srgbClr val="264264"/>
                </a:solidFill>
                <a:latin typeface="Interstate ExtraLight"/>
              </a:rPr>
              <a:t>plugged into internet connection</a:t>
            </a:r>
            <a:r>
              <a:rPr lang="en-US" sz="1000" dirty="0">
                <a:solidFill>
                  <a:srgbClr val="264264"/>
                </a:solidFill>
                <a:latin typeface="Interstate ExtraLight"/>
              </a:rPr>
              <a:t> through </a:t>
            </a:r>
            <a:r>
              <a:rPr lang="en-US" sz="1000" dirty="0" smtClean="0">
                <a:solidFill>
                  <a:srgbClr val="264264"/>
                </a:solidFill>
                <a:latin typeface="Interstate ExtraLight"/>
              </a:rPr>
              <a:t>Ethernet </a:t>
            </a:r>
            <a:r>
              <a:rPr lang="en-US" sz="1000" dirty="0">
                <a:solidFill>
                  <a:srgbClr val="264264"/>
                </a:solidFill>
                <a:latin typeface="Interstate ExtraLight"/>
              </a:rPr>
              <a:t>port on router. </a:t>
            </a:r>
          </a:p>
          <a:p>
            <a:endParaRPr lang="en-US" sz="1000" dirty="0">
              <a:solidFill>
                <a:srgbClr val="264264"/>
              </a:solidFill>
              <a:latin typeface="Interstate ExtraLight"/>
            </a:endParaRPr>
          </a:p>
          <a:p>
            <a:pPr lvl="1" hangingPunct="0"/>
            <a:r>
              <a:rPr lang="en-US" sz="1000" b="1" dirty="0">
                <a:solidFill>
                  <a:srgbClr val="264264"/>
                </a:solidFill>
                <a:latin typeface="Interstate ExtraLight"/>
              </a:rPr>
              <a:t>Always recommend an extra keypad</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pPr lvl="1" hangingPunct="0"/>
            <a:r>
              <a:rPr lang="en-US" sz="1000" b="1" dirty="0" smtClean="0">
                <a:solidFill>
                  <a:srgbClr val="264264"/>
                </a:solidFill>
                <a:latin typeface="Interstate ExtraLight"/>
              </a:rPr>
              <a:t>Not </a:t>
            </a:r>
            <a:r>
              <a:rPr lang="en-US" sz="1000" b="1" dirty="0">
                <a:solidFill>
                  <a:srgbClr val="264264"/>
                </a:solidFill>
                <a:latin typeface="Interstate ExtraLight"/>
              </a:rPr>
              <a:t>compatible with Westel </a:t>
            </a:r>
            <a:r>
              <a:rPr lang="en-US" sz="1000" dirty="0">
                <a:solidFill>
                  <a:srgbClr val="264264"/>
                </a:solidFill>
                <a:latin typeface="Interstate ExtraLight"/>
              </a:rPr>
              <a:t>routers.</a:t>
            </a:r>
            <a:r>
              <a:rPr lang="en-US" sz="1000" b="1" dirty="0">
                <a:solidFill>
                  <a:srgbClr val="264264"/>
                </a:solidFill>
                <a:latin typeface="Interstate ExtraLight"/>
              </a:rPr>
              <a:t> </a:t>
            </a:r>
            <a:endParaRPr lang="en-US" sz="1000" b="1" dirty="0" smtClean="0">
              <a:solidFill>
                <a:srgbClr val="264264"/>
              </a:solidFill>
              <a:latin typeface="Interstate ExtraLight"/>
            </a:endParaRPr>
          </a:p>
          <a:p>
            <a:pPr lvl="1" hangingPunct="0"/>
            <a:endParaRPr lang="en-US" sz="1000" dirty="0">
              <a:solidFill>
                <a:srgbClr val="264264"/>
              </a:solidFill>
              <a:latin typeface="Interstate ExtraLight"/>
            </a:endParaRPr>
          </a:p>
          <a:p>
            <a:pPr lvl="0" hangingPunct="0"/>
            <a:r>
              <a:rPr lang="en-US" sz="1000" dirty="0" smtClean="0">
                <a:solidFill>
                  <a:srgbClr val="264264"/>
                </a:solidFill>
                <a:latin typeface="Interstate ExtraLight"/>
              </a:rPr>
              <a:t>Not </a:t>
            </a:r>
            <a:r>
              <a:rPr lang="en-US" sz="1000" dirty="0">
                <a:solidFill>
                  <a:srgbClr val="264264"/>
                </a:solidFill>
                <a:latin typeface="Interstate ExtraLight"/>
              </a:rPr>
              <a:t>compatible with </a:t>
            </a:r>
            <a:r>
              <a:rPr lang="en-US" sz="1000" b="1" dirty="0">
                <a:solidFill>
                  <a:srgbClr val="264264"/>
                </a:solidFill>
                <a:latin typeface="Interstate ExtraLight"/>
              </a:rPr>
              <a:t>dial up</a:t>
            </a:r>
            <a:r>
              <a:rPr lang="en-US" sz="1000" dirty="0">
                <a:solidFill>
                  <a:srgbClr val="264264"/>
                </a:solidFill>
                <a:latin typeface="Interstate ExtraLight"/>
              </a:rPr>
              <a:t>. </a:t>
            </a:r>
          </a:p>
          <a:p>
            <a:endParaRPr lang="en-US" sz="1000" dirty="0">
              <a:solidFill>
                <a:srgbClr val="264264"/>
              </a:solidFill>
              <a:latin typeface="Interstate ExtraLight"/>
            </a:endParaRPr>
          </a:p>
          <a:p>
            <a:pPr lvl="0" hangingPunct="0"/>
            <a:r>
              <a:rPr lang="en-US" sz="1000" dirty="0" smtClean="0">
                <a:solidFill>
                  <a:srgbClr val="264264"/>
                </a:solidFill>
                <a:latin typeface="Interstate ExtraLight"/>
              </a:rPr>
              <a:t>Not </a:t>
            </a:r>
            <a:r>
              <a:rPr lang="en-US" sz="1000" dirty="0">
                <a:solidFill>
                  <a:srgbClr val="264264"/>
                </a:solidFill>
                <a:latin typeface="Interstate ExtraLight"/>
              </a:rPr>
              <a:t>compatible with </a:t>
            </a:r>
            <a:r>
              <a:rPr lang="en-US" sz="1000" b="1" dirty="0">
                <a:solidFill>
                  <a:srgbClr val="264264"/>
                </a:solidFill>
                <a:latin typeface="Interstate ExtraLight"/>
              </a:rPr>
              <a:t>cellular based internet</a:t>
            </a:r>
            <a:r>
              <a:rPr lang="en-US" sz="1000" dirty="0">
                <a:solidFill>
                  <a:srgbClr val="264264"/>
                </a:solidFill>
                <a:latin typeface="Interstate ExtraLight"/>
              </a:rPr>
              <a:t> (Clear Wireless, hot spot, etc.). </a:t>
            </a:r>
          </a:p>
          <a:p>
            <a:endParaRPr lang="en-US" sz="1000" dirty="0">
              <a:solidFill>
                <a:srgbClr val="264264"/>
              </a:solidFill>
              <a:latin typeface="Interstate ExtraLight"/>
            </a:endParaRPr>
          </a:p>
          <a:p>
            <a:pPr lvl="0" hangingPunct="0"/>
            <a:r>
              <a:rPr lang="en-US" sz="1000" baseline="30000" dirty="0">
                <a:solidFill>
                  <a:srgbClr val="264264"/>
                </a:solidFill>
                <a:latin typeface="Interstate ExtraLight"/>
              </a:rPr>
              <a:t></a:t>
            </a:r>
            <a:r>
              <a:rPr lang="en-US" sz="1000" b="1" dirty="0">
                <a:solidFill>
                  <a:srgbClr val="264264"/>
                </a:solidFill>
                <a:latin typeface="Interstate ExtraLight"/>
              </a:rPr>
              <a:t> Fastest connection </a:t>
            </a:r>
            <a:r>
              <a:rPr lang="en-US" sz="1000" dirty="0">
                <a:solidFill>
                  <a:srgbClr val="264264"/>
                </a:solidFill>
                <a:latin typeface="Interstate ExtraLight"/>
              </a:rPr>
              <a:t>–</a:t>
            </a:r>
            <a:r>
              <a:rPr lang="en-US" sz="1000" b="1" dirty="0">
                <a:solidFill>
                  <a:srgbClr val="264264"/>
                </a:solidFill>
                <a:latin typeface="Interstate ExtraLight"/>
              </a:rPr>
              <a:t> </a:t>
            </a:r>
            <a:r>
              <a:rPr lang="en-US" sz="1000" dirty="0">
                <a:solidFill>
                  <a:srgbClr val="264264"/>
                </a:solidFill>
                <a:latin typeface="Interstate ExtraLight"/>
              </a:rPr>
              <a:t>Instant message or email to</a:t>
            </a:r>
            <a:r>
              <a:rPr lang="en-US" sz="1000" b="1" dirty="0">
                <a:solidFill>
                  <a:srgbClr val="264264"/>
                </a:solidFill>
                <a:latin typeface="Interstate ExtraLight"/>
              </a:rPr>
              <a:t> </a:t>
            </a:r>
            <a:r>
              <a:rPr lang="en-US" sz="1000" dirty="0">
                <a:solidFill>
                  <a:srgbClr val="264264"/>
                </a:solidFill>
                <a:latin typeface="Interstate ExtraLight"/>
              </a:rPr>
              <a:t>monitoring facility! </a:t>
            </a:r>
          </a:p>
          <a:p>
            <a:endParaRPr lang="en-US" sz="1000" dirty="0">
              <a:solidFill>
                <a:srgbClr val="264264"/>
              </a:solidFill>
              <a:latin typeface="Interstate ExtraLight"/>
            </a:endParaRPr>
          </a:p>
          <a:p>
            <a:pPr lvl="0" hangingPunct="0"/>
            <a:r>
              <a:rPr lang="en-US" sz="1000" baseline="30000" dirty="0">
                <a:solidFill>
                  <a:srgbClr val="264264"/>
                </a:solidFill>
                <a:latin typeface="Interstate ExtraLight"/>
              </a:rPr>
              <a:t></a:t>
            </a:r>
            <a:r>
              <a:rPr lang="en-US" sz="1000" b="1" dirty="0">
                <a:solidFill>
                  <a:srgbClr val="264264"/>
                </a:solidFill>
                <a:latin typeface="Interstate ExtraLight"/>
              </a:rPr>
              <a:t> Most inexpensive solution </a:t>
            </a:r>
            <a:r>
              <a:rPr lang="en-US" sz="1000" dirty="0">
                <a:solidFill>
                  <a:srgbClr val="264264"/>
                </a:solidFill>
                <a:latin typeface="Interstate ExtraLight"/>
              </a:rPr>
              <a:t>if there is no phone line.</a:t>
            </a:r>
            <a:r>
              <a:rPr lang="en-US" sz="1000" b="1" dirty="0">
                <a:solidFill>
                  <a:srgbClr val="264264"/>
                </a:solidFill>
                <a:latin typeface="Interstate ExtraLight"/>
              </a:rPr>
              <a:t> </a:t>
            </a:r>
            <a:endParaRPr lang="en-US" sz="1000" b="1" dirty="0" smtClean="0">
              <a:solidFill>
                <a:srgbClr val="264264"/>
              </a:solidFill>
              <a:latin typeface="Interstate ExtraLight"/>
            </a:endParaRPr>
          </a:p>
          <a:p>
            <a:pPr lvl="0" hangingPunct="0"/>
            <a:endParaRPr lang="en-US" sz="1000" dirty="0">
              <a:solidFill>
                <a:srgbClr val="264264"/>
              </a:solidFill>
              <a:latin typeface="Interstate ExtraLight"/>
            </a:endParaRPr>
          </a:p>
          <a:p>
            <a:pPr lvl="0" hangingPunct="0"/>
            <a:r>
              <a:rPr lang="en-US" sz="1000" baseline="30000" dirty="0">
                <a:solidFill>
                  <a:srgbClr val="264264"/>
                </a:solidFill>
                <a:latin typeface="Interstate ExtraLight"/>
              </a:rPr>
              <a:t></a:t>
            </a:r>
            <a:r>
              <a:rPr lang="en-US" sz="1000" b="1" dirty="0">
                <a:solidFill>
                  <a:srgbClr val="264264"/>
                </a:solidFill>
                <a:latin typeface="Interstate ExtraLight"/>
              </a:rPr>
              <a:t> FREE SMART Connect! </a:t>
            </a:r>
            <a:endParaRPr lang="en-US" sz="1000" dirty="0">
              <a:solidFill>
                <a:srgbClr val="264264"/>
              </a:solidFill>
              <a:latin typeface="Interstate ExtraLight"/>
            </a:endParaRPr>
          </a:p>
          <a:p>
            <a:pPr marL="0" indent="0">
              <a:buNone/>
            </a:pPr>
            <a:endParaRPr lang="en-US" sz="1000" dirty="0" smtClean="0">
              <a:solidFill>
                <a:srgbClr val="264264"/>
              </a:solidFill>
              <a:latin typeface="Interstate ExtraLight"/>
            </a:endParaRPr>
          </a:p>
          <a:p>
            <a:pPr marL="0" indent="0">
              <a:buNone/>
            </a:pPr>
            <a:r>
              <a:rPr lang="en-US" sz="1000" dirty="0" smtClean="0">
                <a:solidFill>
                  <a:srgbClr val="264264"/>
                </a:solidFill>
                <a:latin typeface="Interstate ExtraLight"/>
              </a:rPr>
              <a:t>Common Issues:</a:t>
            </a:r>
            <a:endParaRPr lang="en-US" sz="1000" dirty="0">
              <a:solidFill>
                <a:srgbClr val="264264"/>
              </a:solidFill>
              <a:latin typeface="Interstate ExtraLight"/>
            </a:endParaRPr>
          </a:p>
          <a:p>
            <a:pPr lvl="0" hangingPunct="0"/>
            <a:r>
              <a:rPr lang="en-US" sz="1000" b="1" dirty="0" smtClean="0">
                <a:solidFill>
                  <a:srgbClr val="264264"/>
                </a:solidFill>
                <a:latin typeface="Interstate ExtraLight"/>
              </a:rPr>
              <a:t>Internet </a:t>
            </a:r>
            <a:r>
              <a:rPr lang="en-US" sz="1000" b="1" dirty="0">
                <a:solidFill>
                  <a:srgbClr val="264264"/>
                </a:solidFill>
                <a:latin typeface="Interstate ExtraLight"/>
              </a:rPr>
              <a:t>may drop </a:t>
            </a:r>
            <a:r>
              <a:rPr lang="en-US" sz="1000" dirty="0">
                <a:solidFill>
                  <a:srgbClr val="264264"/>
                </a:solidFill>
                <a:latin typeface="Interstate ExtraLight"/>
              </a:rPr>
              <a:t>–</a:t>
            </a:r>
            <a:r>
              <a:rPr lang="en-US" sz="1000" b="1" dirty="0">
                <a:solidFill>
                  <a:srgbClr val="264264"/>
                </a:solidFill>
                <a:latin typeface="Interstate ExtraLight"/>
              </a:rPr>
              <a:t> </a:t>
            </a:r>
            <a:r>
              <a:rPr lang="en-US" sz="1000" dirty="0">
                <a:solidFill>
                  <a:srgbClr val="264264"/>
                </a:solidFill>
                <a:latin typeface="Interstate ExtraLight"/>
              </a:rPr>
              <a:t>no communication.</a:t>
            </a:r>
            <a:r>
              <a:rPr lang="en-US" sz="1000" b="1" dirty="0">
                <a:solidFill>
                  <a:srgbClr val="264264"/>
                </a:solidFill>
                <a:latin typeface="Interstate ExtraLight"/>
              </a:rPr>
              <a:t> </a:t>
            </a:r>
            <a:endParaRPr lang="en-US" sz="1000" dirty="0">
              <a:solidFill>
                <a:srgbClr val="264264"/>
              </a:solidFill>
              <a:latin typeface="Interstate ExtraLight"/>
            </a:endParaRPr>
          </a:p>
          <a:p>
            <a:pPr lvl="0" hangingPunct="0"/>
            <a:r>
              <a:rPr lang="en-US" sz="1000" b="1" dirty="0" smtClean="0">
                <a:solidFill>
                  <a:srgbClr val="264264"/>
                </a:solidFill>
                <a:latin typeface="Interstate ExtraLight"/>
              </a:rPr>
              <a:t>Cannot </a:t>
            </a:r>
            <a:r>
              <a:rPr lang="en-US" sz="1000" b="1" dirty="0">
                <a:solidFill>
                  <a:srgbClr val="264264"/>
                </a:solidFill>
                <a:latin typeface="Interstate ExtraLight"/>
              </a:rPr>
              <a:t>communicate </a:t>
            </a:r>
            <a:r>
              <a:rPr lang="en-US" sz="1000" dirty="0">
                <a:solidFill>
                  <a:srgbClr val="264264"/>
                </a:solidFill>
                <a:latin typeface="Interstate ExtraLight"/>
              </a:rPr>
              <a:t>without power.</a:t>
            </a:r>
            <a:r>
              <a:rPr lang="en-US" sz="1000" b="1" dirty="0">
                <a:solidFill>
                  <a:srgbClr val="264264"/>
                </a:solidFill>
                <a:latin typeface="Interstate ExtraLight"/>
              </a:rPr>
              <a:t> </a:t>
            </a:r>
            <a:endParaRPr lang="en-US" sz="1000" dirty="0">
              <a:solidFill>
                <a:srgbClr val="264264"/>
              </a:solidFill>
              <a:latin typeface="Interstate ExtraLight"/>
            </a:endParaRPr>
          </a:p>
          <a:p>
            <a:endParaRPr lang="en-US" sz="1000" dirty="0">
              <a:solidFill>
                <a:srgbClr val="264264"/>
              </a:solidFill>
              <a:latin typeface="Interstate ExtraLight"/>
            </a:endParaRPr>
          </a:p>
        </p:txBody>
      </p:sp>
      <p:pic>
        <p:nvPicPr>
          <p:cNvPr id="35842" name="Picture 2" descr="High Speed Broadband Monitorin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64088" y="1268760"/>
            <a:ext cx="2423379" cy="31592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716016" y="4221088"/>
            <a:ext cx="3168352" cy="707886"/>
          </a:xfrm>
          <a:prstGeom prst="rect">
            <a:avLst/>
          </a:prstGeom>
        </p:spPr>
        <p:txBody>
          <a:bodyPr wrap="square">
            <a:spAutoFit/>
          </a:bodyPr>
          <a:lstStyle/>
          <a:p>
            <a:r>
              <a:rPr lang="en-US" sz="1000" dirty="0">
                <a:solidFill>
                  <a:srgbClr val="FF0000"/>
                </a:solidFill>
                <a:latin typeface="Interstate ExtraLight"/>
              </a:rPr>
              <a:t>The following Internet Providers are not compatible:</a:t>
            </a:r>
          </a:p>
          <a:p>
            <a:r>
              <a:rPr lang="en-US" sz="1000" dirty="0">
                <a:solidFill>
                  <a:srgbClr val="FF0000"/>
                </a:solidFill>
                <a:latin typeface="Interstate ExtraLight"/>
              </a:rPr>
              <a:t>	Satellite Internet	</a:t>
            </a:r>
          </a:p>
          <a:p>
            <a:r>
              <a:rPr lang="en-US" sz="1000" dirty="0">
                <a:solidFill>
                  <a:srgbClr val="FF0000"/>
                </a:solidFill>
                <a:latin typeface="Interstate ExtraLight"/>
              </a:rPr>
              <a:t>	Mobile Hotspot</a:t>
            </a:r>
          </a:p>
          <a:p>
            <a:r>
              <a:rPr lang="en-US" sz="1000" dirty="0">
                <a:solidFill>
                  <a:srgbClr val="FF0000"/>
                </a:solidFill>
                <a:latin typeface="Interstate ExtraLight"/>
              </a:rPr>
              <a:t>	Data Connect Cards</a:t>
            </a:r>
          </a:p>
        </p:txBody>
      </p:sp>
      <p:pic>
        <p:nvPicPr>
          <p:cNvPr id="6" name="Picture 5" descr="http://www.tvasap.com/images/hughesnet-equipment-satellite-dish-modem.jpg"/>
          <p:cNvPicPr>
            <a:picLocks noChangeAspect="1" noChangeArrowheads="1"/>
          </p:cNvPicPr>
          <p:nvPr/>
        </p:nvPicPr>
        <p:blipFill>
          <a:blip r:embed="rId5" cstate="email">
            <a:extLst>
              <a:ext uri="{BEBA8EAE-BF5A-486C-A8C5-ECC9F3942E4B}">
                <a14:imgProps xmlns:a14="http://schemas.microsoft.com/office/drawing/2010/main">
                  <a14:imgLayer r:embed="rId6">
                    <a14:imgEffect>
                      <a14:backgroundRemoval t="0" b="100000" l="0" r="100000">
                        <a14:foregroundMark x1="11111" y1="47838" x2="10000" y2="93243"/>
                        <a14:foregroundMark x1="42000" y1="66757" x2="40667" y2="92703"/>
                      </a14:backgroundRemoval>
                    </a14:imgEffect>
                  </a14:imgLayer>
                </a14:imgProps>
              </a:ext>
              <a:ext uri="{28A0092B-C50C-407E-A947-70E740481C1C}">
                <a14:useLocalDpi xmlns:a14="http://schemas.microsoft.com/office/drawing/2010/main" val="0"/>
              </a:ext>
            </a:extLst>
          </a:blip>
          <a:srcRect/>
          <a:stretch>
            <a:fillRect/>
          </a:stretch>
        </p:blipFill>
        <p:spPr bwMode="auto">
          <a:xfrm>
            <a:off x="6907609" y="4557896"/>
            <a:ext cx="1120775" cy="9223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sierrawireless.com/en/Support/Downloads/AirCard/USB_Modems/~/media/Images/products/AirCard/USB%20Modems/AirCard_312U_313U_320U/ATT_313U_v1.ashx"/>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l="7147" t="5555" r="7086" b="11112"/>
          <a:stretch/>
        </p:blipFill>
        <p:spPr bwMode="auto">
          <a:xfrm>
            <a:off x="7467996" y="5019095"/>
            <a:ext cx="510641" cy="6421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www.firsttech.com/wp-content/uploads/2012/01/Modem.jpg"/>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l="21396" t="12355" r="22325" b="14286"/>
          <a:stretch/>
        </p:blipFill>
        <p:spPr bwMode="auto">
          <a:xfrm>
            <a:off x="7978637" y="4510989"/>
            <a:ext cx="643870" cy="1016211"/>
          </a:xfrm>
          <a:prstGeom prst="roundRect">
            <a:avLst/>
          </a:prstGeom>
          <a:noFill/>
          <a:extLst>
            <a:ext uri="{909E8E84-426E-40DD-AFC4-6F175D3DCCD1}">
              <a14:hiddenFill xmlns:a14="http://schemas.microsoft.com/office/drawing/2010/main">
                <a:solidFill>
                  <a:srgbClr val="FFFFFF"/>
                </a:solidFill>
              </a14:hiddenFill>
            </a:ext>
          </a:extLst>
        </p:spPr>
      </p:pic>
      <p:pic>
        <p:nvPicPr>
          <p:cNvPr id="35844" name="Picture 4" descr="http://cdn-static.zdnet.com/i/story/30/39/973684/netgear_router_mbrn3000.jpg"/>
          <p:cNvPicPr>
            <a:picLocks noChangeAspect="1" noChangeArrowheads="1"/>
          </p:cNvPicPr>
          <p:nvPr/>
        </p:nvPicPr>
        <p:blipFill>
          <a:blip r:embed="rId9" cstate="email">
            <a:extLst>
              <a:ext uri="{BEBA8EAE-BF5A-486C-A8C5-ECC9F3942E4B}">
                <a14:imgProps xmlns:a14="http://schemas.microsoft.com/office/drawing/2010/main">
                  <a14:imgLayer r:embed="rId10">
                    <a14:imgEffect>
                      <a14:backgroundRemoval t="0" b="100000" l="0" r="100000">
                        <a14:foregroundMark x1="98333" y1="65818" x2="89762" y2="84000"/>
                        <a14:foregroundMark x1="87619" y1="95273" x2="50714" y2="94182"/>
                      </a14:backgroundRemoval>
                    </a14:imgEffect>
                  </a14:imgLayer>
                </a14:imgProps>
              </a:ext>
              <a:ext uri="{28A0092B-C50C-407E-A947-70E740481C1C}">
                <a14:useLocalDpi xmlns:a14="http://schemas.microsoft.com/office/drawing/2010/main" val="0"/>
              </a:ext>
            </a:extLst>
          </a:blip>
          <a:srcRect/>
          <a:stretch>
            <a:fillRect/>
          </a:stretch>
        </p:blipFill>
        <p:spPr bwMode="auto">
          <a:xfrm>
            <a:off x="6040912" y="2420888"/>
            <a:ext cx="2000251" cy="13096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79471347"/>
      </p:ext>
    </p:extLst>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556792"/>
            <a:ext cx="4589140" cy="469033"/>
          </a:xfrm>
        </p:spPr>
        <p:txBody>
          <a:bodyPr>
            <a:normAutofit/>
          </a:bodyPr>
          <a:lstStyle/>
          <a:p>
            <a:r>
              <a:rPr lang="en-US" sz="2000" dirty="0">
                <a:solidFill>
                  <a:srgbClr val="FF0000"/>
                </a:solidFill>
                <a:latin typeface="Interstate ExtraLight"/>
              </a:rPr>
              <a:t>Monitoring </a:t>
            </a:r>
            <a:r>
              <a:rPr lang="en-US" sz="2000" dirty="0" smtClean="0">
                <a:solidFill>
                  <a:srgbClr val="FF0000"/>
                </a:solidFill>
                <a:latin typeface="Interstate ExtraLight"/>
              </a:rPr>
              <a:t>Options</a:t>
            </a:r>
            <a:r>
              <a:rPr lang="en-US" sz="2000" dirty="0">
                <a:solidFill>
                  <a:srgbClr val="FF0000"/>
                </a:solidFill>
                <a:latin typeface="Interstate ExtraLight"/>
              </a:rPr>
              <a:t> </a:t>
            </a:r>
            <a:r>
              <a:rPr lang="en-US" sz="2000" dirty="0" smtClean="0">
                <a:solidFill>
                  <a:srgbClr val="FF0000"/>
                </a:solidFill>
                <a:latin typeface="Interstate ExtraLight"/>
              </a:rPr>
              <a:t>- Cellular</a:t>
            </a:r>
            <a:endParaRPr lang="en-US" sz="2000" dirty="0">
              <a:solidFill>
                <a:srgbClr val="FF0000"/>
              </a:solidFill>
              <a:latin typeface="Interstate ExtraLight"/>
            </a:endParaRPr>
          </a:p>
        </p:txBody>
      </p:sp>
      <p:sp>
        <p:nvSpPr>
          <p:cNvPr id="3" name="Text Placeholder 3"/>
          <p:cNvSpPr>
            <a:spLocks noGrp="1"/>
          </p:cNvSpPr>
          <p:nvPr>
            <p:ph type="body" sz="half" idx="2"/>
          </p:nvPr>
        </p:nvSpPr>
        <p:spPr>
          <a:xfrm>
            <a:off x="611560" y="1988841"/>
            <a:ext cx="5165204" cy="3240360"/>
          </a:xfrm>
        </p:spPr>
        <p:txBody>
          <a:bodyPr/>
          <a:lstStyle/>
          <a:p>
            <a:pPr lvl="0" hangingPunct="0"/>
            <a:r>
              <a:rPr lang="en-US" sz="1000" b="1" dirty="0">
                <a:solidFill>
                  <a:srgbClr val="264264"/>
                </a:solidFill>
                <a:latin typeface="Interstate ExtraLight"/>
              </a:rPr>
              <a:t>Connects wirelessly </a:t>
            </a:r>
            <a:r>
              <a:rPr lang="en-US" sz="1000" dirty="0">
                <a:solidFill>
                  <a:srgbClr val="264264"/>
                </a:solidFill>
                <a:latin typeface="Interstate ExtraLight"/>
              </a:rPr>
              <a:t>to nearest GSM cell towers.</a:t>
            </a:r>
            <a:r>
              <a:rPr lang="en-US" sz="1000" b="1" dirty="0">
                <a:solidFill>
                  <a:srgbClr val="264264"/>
                </a:solidFill>
                <a:latin typeface="Interstate ExtraLight"/>
              </a:rPr>
              <a:t> </a:t>
            </a:r>
            <a:endParaRPr lang="en-US" sz="1000" dirty="0">
              <a:solidFill>
                <a:srgbClr val="264264"/>
              </a:solidFill>
              <a:latin typeface="Interstate ExtraLight"/>
            </a:endParaRPr>
          </a:p>
          <a:p>
            <a:pPr lvl="1" hangingPunct="0"/>
            <a:r>
              <a:rPr lang="en-US" sz="1000" b="1" dirty="0" smtClean="0">
                <a:solidFill>
                  <a:srgbClr val="264264"/>
                </a:solidFill>
                <a:latin typeface="Interstate ExtraLight"/>
              </a:rPr>
              <a:t>Not </a:t>
            </a:r>
            <a:r>
              <a:rPr lang="en-US" sz="1000" b="1" dirty="0">
                <a:solidFill>
                  <a:srgbClr val="264264"/>
                </a:solidFill>
                <a:latin typeface="Interstate ExtraLight"/>
              </a:rPr>
              <a:t>relevant to homeowner’s cellular service</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pPr lvl="0" hangingPunct="0"/>
            <a:r>
              <a:rPr lang="en-US" sz="1000" baseline="30000" dirty="0" smtClean="0">
                <a:solidFill>
                  <a:srgbClr val="264264"/>
                </a:solidFill>
                <a:latin typeface="Interstate ExtraLight"/>
              </a:rPr>
              <a:t></a:t>
            </a:r>
            <a:r>
              <a:rPr lang="en-US" sz="1000" dirty="0" smtClean="0">
                <a:solidFill>
                  <a:srgbClr val="264264"/>
                </a:solidFill>
                <a:latin typeface="Interstate ExtraLight"/>
              </a:rPr>
              <a:t>Available </a:t>
            </a:r>
            <a:r>
              <a:rPr lang="en-US" sz="1000" dirty="0">
                <a:solidFill>
                  <a:srgbClr val="264264"/>
                </a:solidFill>
                <a:latin typeface="Interstate ExtraLight"/>
              </a:rPr>
              <a:t>service in </a:t>
            </a:r>
            <a:r>
              <a:rPr lang="en-US" sz="1000" b="1" dirty="0">
                <a:solidFill>
                  <a:srgbClr val="264264"/>
                </a:solidFill>
                <a:latin typeface="Interstate ExtraLight"/>
              </a:rPr>
              <a:t>most areas!</a:t>
            </a:r>
            <a:r>
              <a:rPr lang="en-US" sz="1000" dirty="0">
                <a:solidFill>
                  <a:srgbClr val="264264"/>
                </a:solidFill>
                <a:latin typeface="Interstate ExtraLight"/>
              </a:rPr>
              <a:t> </a:t>
            </a:r>
          </a:p>
          <a:p>
            <a:pPr lvl="1" hangingPunct="0"/>
            <a:r>
              <a:rPr lang="en-US" sz="1000" b="1" dirty="0">
                <a:solidFill>
                  <a:srgbClr val="264264"/>
                </a:solidFill>
                <a:latin typeface="Interstate ExtraLight"/>
              </a:rPr>
              <a:t>AT&amp;T </a:t>
            </a:r>
            <a:r>
              <a:rPr lang="en-US" sz="1000" dirty="0">
                <a:solidFill>
                  <a:srgbClr val="264264"/>
                </a:solidFill>
                <a:latin typeface="Interstate ExtraLight"/>
              </a:rPr>
              <a:t>must </a:t>
            </a:r>
            <a:r>
              <a:rPr lang="en-US" sz="1000" dirty="0" smtClean="0">
                <a:solidFill>
                  <a:srgbClr val="264264"/>
                </a:solidFill>
                <a:latin typeface="Interstate ExtraLight"/>
              </a:rPr>
              <a:t>be</a:t>
            </a:r>
            <a:r>
              <a:rPr lang="en-US" sz="1000" b="1" dirty="0">
                <a:solidFill>
                  <a:srgbClr val="264264"/>
                </a:solidFill>
                <a:latin typeface="Interstate ExtraLight"/>
              </a:rPr>
              <a:t> </a:t>
            </a:r>
            <a:r>
              <a:rPr lang="en-US" sz="1000" i="1" dirty="0" smtClean="0">
                <a:solidFill>
                  <a:srgbClr val="264264"/>
                </a:solidFill>
                <a:latin typeface="Interstate ExtraLight"/>
              </a:rPr>
              <a:t>full </a:t>
            </a:r>
            <a:r>
              <a:rPr lang="en-US" sz="1000" i="1" dirty="0">
                <a:solidFill>
                  <a:srgbClr val="264264"/>
                </a:solidFill>
                <a:latin typeface="Interstate ExtraLight"/>
              </a:rPr>
              <a:t>coverage</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pPr lvl="1" hangingPunct="0"/>
            <a:r>
              <a:rPr lang="en-US" sz="1000" dirty="0">
                <a:solidFill>
                  <a:srgbClr val="264264"/>
                </a:solidFill>
                <a:latin typeface="Interstate ExtraLight"/>
              </a:rPr>
              <a:t>Or </a:t>
            </a:r>
            <a:r>
              <a:rPr lang="en-US" sz="1000" b="1" dirty="0">
                <a:solidFill>
                  <a:srgbClr val="264264"/>
                </a:solidFill>
                <a:latin typeface="Interstate ExtraLight"/>
              </a:rPr>
              <a:t>T-Mobile</a:t>
            </a:r>
            <a:r>
              <a:rPr lang="en-US" sz="1000" dirty="0">
                <a:solidFill>
                  <a:srgbClr val="264264"/>
                </a:solidFill>
                <a:latin typeface="Interstate ExtraLight"/>
              </a:rPr>
              <a:t> must have </a:t>
            </a:r>
            <a:r>
              <a:rPr lang="en-US" sz="1000" i="1" dirty="0">
                <a:solidFill>
                  <a:srgbClr val="264264"/>
                </a:solidFill>
                <a:latin typeface="Interstate ExtraLight"/>
              </a:rPr>
              <a:t>full coverage</a:t>
            </a:r>
            <a:r>
              <a:rPr lang="en-US" sz="1000" dirty="0">
                <a:solidFill>
                  <a:srgbClr val="264264"/>
                </a:solidFill>
                <a:latin typeface="Interstate ExtraLight"/>
              </a:rPr>
              <a:t>. </a:t>
            </a:r>
          </a:p>
          <a:p>
            <a:endParaRPr lang="en-US" sz="1000" dirty="0">
              <a:solidFill>
                <a:srgbClr val="264264"/>
              </a:solidFill>
              <a:latin typeface="Interstate ExtraLight"/>
            </a:endParaRPr>
          </a:p>
          <a:p>
            <a:pPr lvl="0" hangingPunct="0"/>
            <a:r>
              <a:rPr lang="en-US" sz="1000" baseline="30000" dirty="0" smtClean="0">
                <a:solidFill>
                  <a:srgbClr val="264264"/>
                </a:solidFill>
                <a:latin typeface="Interstate ExtraLight"/>
              </a:rPr>
              <a:t></a:t>
            </a:r>
            <a:r>
              <a:rPr lang="en-US" sz="1000" b="1" dirty="0" smtClean="0">
                <a:solidFill>
                  <a:srgbClr val="264264"/>
                </a:solidFill>
                <a:latin typeface="Interstate ExtraLight"/>
              </a:rPr>
              <a:t>Better </a:t>
            </a:r>
            <a:r>
              <a:rPr lang="en-US" sz="1000" b="1" dirty="0">
                <a:solidFill>
                  <a:srgbClr val="264264"/>
                </a:solidFill>
                <a:latin typeface="Interstate ExtraLight"/>
              </a:rPr>
              <a:t>than a cell phone</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pPr lvl="1" hangingPunct="0"/>
            <a:r>
              <a:rPr lang="en-US" sz="1000" b="1" dirty="0">
                <a:solidFill>
                  <a:srgbClr val="264264"/>
                </a:solidFill>
                <a:latin typeface="Interstate ExtraLight"/>
              </a:rPr>
              <a:t>Longer antenna</a:t>
            </a:r>
            <a:r>
              <a:rPr lang="en-US" sz="1000" dirty="0">
                <a:solidFill>
                  <a:srgbClr val="264264"/>
                </a:solidFill>
                <a:latin typeface="Interstate ExtraLight"/>
              </a:rPr>
              <a:t>.</a:t>
            </a:r>
            <a:r>
              <a:rPr lang="en-US" sz="1000" b="1" dirty="0">
                <a:solidFill>
                  <a:srgbClr val="264264"/>
                </a:solidFill>
                <a:latin typeface="Interstate ExtraLight"/>
              </a:rPr>
              <a:t> </a:t>
            </a:r>
            <a:endParaRPr lang="en-US" sz="1000" dirty="0">
              <a:solidFill>
                <a:srgbClr val="264264"/>
              </a:solidFill>
              <a:latin typeface="Interstate ExtraLight"/>
            </a:endParaRPr>
          </a:p>
          <a:p>
            <a:pPr lvl="1" hangingPunct="0"/>
            <a:r>
              <a:rPr lang="en-US" sz="1000" b="1" dirty="0">
                <a:solidFill>
                  <a:srgbClr val="264264"/>
                </a:solidFill>
                <a:latin typeface="Interstate ExtraLight"/>
              </a:rPr>
              <a:t>Doesn’t move </a:t>
            </a:r>
            <a:r>
              <a:rPr lang="en-US" sz="1000" dirty="0">
                <a:solidFill>
                  <a:srgbClr val="264264"/>
                </a:solidFill>
                <a:latin typeface="Interstate ExtraLight"/>
              </a:rPr>
              <a:t>around the house.</a:t>
            </a:r>
            <a:r>
              <a:rPr lang="en-US" sz="1000" b="1" dirty="0">
                <a:solidFill>
                  <a:srgbClr val="264264"/>
                </a:solidFill>
                <a:latin typeface="Interstate ExtraLight"/>
              </a:rPr>
              <a:t> </a:t>
            </a:r>
            <a:endParaRPr lang="en-US" sz="1000" dirty="0">
              <a:solidFill>
                <a:srgbClr val="264264"/>
              </a:solidFill>
              <a:latin typeface="Interstate ExtraLight"/>
            </a:endParaRPr>
          </a:p>
          <a:p>
            <a:pPr lvl="1" hangingPunct="0"/>
            <a:r>
              <a:rPr lang="en-US" sz="1000" b="1" dirty="0">
                <a:solidFill>
                  <a:srgbClr val="264264"/>
                </a:solidFill>
                <a:latin typeface="Interstate ExtraLight"/>
              </a:rPr>
              <a:t>More power </a:t>
            </a:r>
            <a:r>
              <a:rPr lang="en-US" sz="1000" dirty="0">
                <a:solidFill>
                  <a:srgbClr val="264264"/>
                </a:solidFill>
                <a:latin typeface="Interstate ExtraLight"/>
              </a:rPr>
              <a:t>than a cell phone battery.</a:t>
            </a:r>
            <a:r>
              <a:rPr lang="en-US" sz="1000" b="1" dirty="0">
                <a:solidFill>
                  <a:srgbClr val="264264"/>
                </a:solidFill>
                <a:latin typeface="Interstate ExtraLight"/>
              </a:rPr>
              <a:t> </a:t>
            </a:r>
            <a:endParaRPr lang="en-US" sz="1000" dirty="0">
              <a:solidFill>
                <a:srgbClr val="264264"/>
              </a:solidFill>
              <a:latin typeface="Interstate ExtraLight"/>
            </a:endParaRPr>
          </a:p>
          <a:p>
            <a:endParaRPr lang="en-US" sz="1000" dirty="0">
              <a:solidFill>
                <a:srgbClr val="264264"/>
              </a:solidFill>
              <a:latin typeface="Interstate ExtraLight"/>
            </a:endParaRPr>
          </a:p>
          <a:p>
            <a:pPr lvl="0" hangingPunct="0"/>
            <a:r>
              <a:rPr lang="en-US" sz="1000" baseline="30000" dirty="0" smtClean="0">
                <a:solidFill>
                  <a:srgbClr val="264264"/>
                </a:solidFill>
                <a:latin typeface="Interstate ExtraLight"/>
              </a:rPr>
              <a:t></a:t>
            </a:r>
            <a:r>
              <a:rPr lang="en-US" sz="1000" b="1" dirty="0" smtClean="0">
                <a:solidFill>
                  <a:srgbClr val="264264"/>
                </a:solidFill>
                <a:latin typeface="Interstate ExtraLight"/>
              </a:rPr>
              <a:t>FREE </a:t>
            </a:r>
            <a:r>
              <a:rPr lang="en-US" sz="1000" b="1" dirty="0">
                <a:solidFill>
                  <a:srgbClr val="264264"/>
                </a:solidFill>
                <a:latin typeface="Interstate ExtraLight"/>
              </a:rPr>
              <a:t>SMART Connect! </a:t>
            </a:r>
            <a:endParaRPr lang="en-US" sz="1000" b="1" dirty="0" smtClean="0">
              <a:solidFill>
                <a:srgbClr val="264264"/>
              </a:solidFill>
              <a:latin typeface="Interstate ExtraLight"/>
            </a:endParaRPr>
          </a:p>
          <a:p>
            <a:pPr lvl="0" hangingPunct="0"/>
            <a:endParaRPr lang="en-US" sz="1000" dirty="0">
              <a:solidFill>
                <a:srgbClr val="264264"/>
              </a:solidFill>
              <a:latin typeface="Interstate ExtraLight"/>
            </a:endParaRPr>
          </a:p>
          <a:p>
            <a:pPr lvl="0" hangingPunct="0"/>
            <a:r>
              <a:rPr lang="en-US" sz="1000" baseline="30000" dirty="0" smtClean="0">
                <a:solidFill>
                  <a:srgbClr val="264264"/>
                </a:solidFill>
                <a:latin typeface="Interstate ExtraLight"/>
              </a:rPr>
              <a:t></a:t>
            </a:r>
            <a:r>
              <a:rPr lang="en-US" sz="1000" b="1" dirty="0" smtClean="0">
                <a:solidFill>
                  <a:srgbClr val="264264"/>
                </a:solidFill>
                <a:latin typeface="Interstate ExtraLight"/>
              </a:rPr>
              <a:t>Most </a:t>
            </a:r>
            <a:r>
              <a:rPr lang="en-US" sz="1000" b="1" dirty="0">
                <a:solidFill>
                  <a:srgbClr val="264264"/>
                </a:solidFill>
                <a:latin typeface="Interstate ExtraLight"/>
              </a:rPr>
              <a:t>secure </a:t>
            </a:r>
            <a:r>
              <a:rPr lang="en-US" sz="1000" dirty="0">
                <a:solidFill>
                  <a:srgbClr val="264264"/>
                </a:solidFill>
                <a:latin typeface="Interstate ExtraLight"/>
              </a:rPr>
              <a:t>service</a:t>
            </a:r>
            <a:r>
              <a:rPr lang="en-US" sz="1000" b="1" dirty="0">
                <a:solidFill>
                  <a:srgbClr val="264264"/>
                </a:solidFill>
                <a:latin typeface="Interstate ExtraLight"/>
              </a:rPr>
              <a:t> </a:t>
            </a:r>
            <a:r>
              <a:rPr lang="en-US" sz="1000" dirty="0">
                <a:solidFill>
                  <a:srgbClr val="264264"/>
                </a:solidFill>
                <a:latin typeface="Interstate ExtraLight"/>
              </a:rPr>
              <a:t>–</a:t>
            </a:r>
            <a:r>
              <a:rPr lang="en-US" sz="1000" b="1" dirty="0">
                <a:solidFill>
                  <a:srgbClr val="264264"/>
                </a:solidFill>
                <a:latin typeface="Interstate ExtraLight"/>
              </a:rPr>
              <a:t> </a:t>
            </a:r>
            <a:r>
              <a:rPr lang="en-US" sz="1000" dirty="0">
                <a:solidFill>
                  <a:srgbClr val="264264"/>
                </a:solidFill>
                <a:latin typeface="Interstate ExtraLight"/>
              </a:rPr>
              <a:t>no line to cut, not likely to go out.</a:t>
            </a:r>
            <a:r>
              <a:rPr lang="en-US" sz="1000" b="1" dirty="0">
                <a:solidFill>
                  <a:srgbClr val="264264"/>
                </a:solidFill>
                <a:latin typeface="Interstate ExtraLight"/>
              </a:rPr>
              <a:t> </a:t>
            </a:r>
            <a:endParaRPr lang="en-US" sz="1000" dirty="0">
              <a:solidFill>
                <a:srgbClr val="264264"/>
              </a:solidFill>
              <a:latin typeface="Interstate ExtraLight"/>
            </a:endParaRPr>
          </a:p>
          <a:p>
            <a:pPr marL="0" indent="0">
              <a:buNone/>
            </a:pPr>
            <a:endParaRPr lang="en-US" sz="1000" dirty="0">
              <a:solidFill>
                <a:srgbClr val="264264"/>
              </a:solidFill>
              <a:latin typeface="Interstate ExtraLight"/>
            </a:endParaRPr>
          </a:p>
          <a:p>
            <a:pPr lvl="0" hangingPunct="0"/>
            <a:r>
              <a:rPr lang="en-US" sz="1000" b="1" dirty="0" smtClean="0">
                <a:solidFill>
                  <a:srgbClr val="264264"/>
                </a:solidFill>
                <a:latin typeface="Interstate ExtraLight"/>
              </a:rPr>
              <a:t>Most </a:t>
            </a:r>
            <a:r>
              <a:rPr lang="en-US" sz="1000" b="1" dirty="0">
                <a:solidFill>
                  <a:srgbClr val="264264"/>
                </a:solidFill>
                <a:latin typeface="Interstate ExtraLight"/>
              </a:rPr>
              <a:t>expensive </a:t>
            </a:r>
            <a:r>
              <a:rPr lang="en-US" sz="1000" dirty="0">
                <a:solidFill>
                  <a:srgbClr val="264264"/>
                </a:solidFill>
                <a:latin typeface="Interstate ExtraLight"/>
              </a:rPr>
              <a:t>monitoring service.</a:t>
            </a:r>
            <a:r>
              <a:rPr lang="en-US" sz="1000" b="1" dirty="0">
                <a:solidFill>
                  <a:srgbClr val="264264"/>
                </a:solidFill>
                <a:latin typeface="Interstate ExtraLight"/>
              </a:rPr>
              <a:t> </a:t>
            </a:r>
            <a:endParaRPr lang="en-US" sz="1000" dirty="0">
              <a:solidFill>
                <a:srgbClr val="264264"/>
              </a:solidFill>
              <a:latin typeface="Interstate ExtraLight"/>
            </a:endParaRPr>
          </a:p>
          <a:p>
            <a:endParaRPr lang="en-US" sz="1000" dirty="0">
              <a:solidFill>
                <a:srgbClr val="264264"/>
              </a:solidFill>
              <a:latin typeface="Interstate ExtraLight"/>
            </a:endParaRPr>
          </a:p>
        </p:txBody>
      </p:sp>
      <p:pic>
        <p:nvPicPr>
          <p:cNvPr id="37890" name="Picture 2" descr="Cellular Monitoring"/>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639" b="89960" l="4450" r="100000">
                        <a14:foregroundMark x1="48691" y1="51406" x2="48691" y2="52610"/>
                        <a14:foregroundMark x1="49215" y1="63454" x2="45550" y2="69478"/>
                        <a14:foregroundMark x1="53141" y1="66867" x2="48953" y2="72691"/>
                        <a14:foregroundMark x1="50785" y1="57229" x2="49215" y2="60241"/>
                        <a14:foregroundMark x1="53927" y1="79116" x2="47382" y2="79317"/>
                        <a14:foregroundMark x1="46073" y1="21285" x2="58115" y2="24498"/>
                        <a14:foregroundMark x1="20419" y1="39558" x2="21728" y2="42169"/>
                      </a14:backgroundRemoval>
                    </a14:imgEffect>
                  </a14:imgLayer>
                </a14:imgProps>
              </a:ext>
              <a:ext uri="{28A0092B-C50C-407E-A947-70E740481C1C}">
                <a14:useLocalDpi xmlns:a14="http://schemas.microsoft.com/office/drawing/2010/main" val="0"/>
              </a:ext>
            </a:extLst>
          </a:blip>
          <a:srcRect/>
          <a:stretch>
            <a:fillRect/>
          </a:stretch>
        </p:blipFill>
        <p:spPr bwMode="auto">
          <a:xfrm>
            <a:off x="5004048" y="1417315"/>
            <a:ext cx="2202439" cy="2871242"/>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http://www.massachusettslandusemonitor.com/Celltower.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50" b="90000" l="4667" r="90000">
                        <a14:foregroundMark x1="31333" y1="11250" x2="28667" y2="13750"/>
                        <a14:foregroundMark x1="36000" y1="13500" x2="34000" y2="16750"/>
                        <a14:foregroundMark x1="40333" y1="15750" x2="38667" y2="20250"/>
                        <a14:foregroundMark x1="57000" y1="15250" x2="59000" y2="18500"/>
                        <a14:foregroundMark x1="62333" y1="13000" x2="65000" y2="19500"/>
                        <a14:foregroundMark x1="66333" y1="9500" x2="70000" y2="16000"/>
                      </a14:backgroundRemoval>
                    </a14:imgEffect>
                  </a14:imgLayer>
                </a14:imgProps>
              </a:ext>
              <a:ext uri="{28A0092B-C50C-407E-A947-70E740481C1C}">
                <a14:useLocalDpi xmlns:a14="http://schemas.microsoft.com/office/drawing/2010/main" val="0"/>
              </a:ext>
            </a:extLst>
          </a:blip>
          <a:srcRect/>
          <a:stretch>
            <a:fillRect/>
          </a:stretch>
        </p:blipFill>
        <p:spPr bwMode="auto">
          <a:xfrm>
            <a:off x="5652120" y="1844824"/>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56949328"/>
      </p:ext>
    </p:extLst>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14176" y="1506854"/>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The Monitoring Station </a:t>
            </a:r>
            <a:endParaRPr lang="en-US" sz="2000" dirty="0">
              <a:solidFill>
                <a:srgbClr val="FF0000"/>
              </a:solidFill>
              <a:latin typeface="Interstate Bold"/>
              <a:cs typeface="Interstate Bold"/>
            </a:endParaRPr>
          </a:p>
        </p:txBody>
      </p:sp>
      <p:pic>
        <p:nvPicPr>
          <p:cNvPr id="3" name="Picture 23" descr="Company Logo"/>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15616" y="1923190"/>
            <a:ext cx="3670695" cy="689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1560" y="2620789"/>
            <a:ext cx="7632848" cy="738664"/>
          </a:xfrm>
          <a:prstGeom prst="rect">
            <a:avLst/>
          </a:prstGeom>
          <a:noFill/>
        </p:spPr>
        <p:txBody>
          <a:bodyPr wrap="square" rtlCol="0">
            <a:spAutoFit/>
          </a:bodyPr>
          <a:lstStyle/>
          <a:p>
            <a:pPr>
              <a:lnSpc>
                <a:spcPct val="140000"/>
              </a:lnSpc>
            </a:pPr>
            <a:r>
              <a:rPr lang="en-US" sz="1000" dirty="0" smtClean="0">
                <a:solidFill>
                  <a:srgbClr val="264264"/>
                </a:solidFill>
                <a:latin typeface="Interstate ExtraLight"/>
                <a:cs typeface="Interstate ExtraLight"/>
              </a:rPr>
              <a:t>Using a Monitored System, signals at the house or business are usually indicated at the alarm site but are also sent to a remote location called a monitoring station. Systems are usually designed to report alarm signals to central station operators for subsequent verification  and request for dispatch.</a:t>
            </a:r>
            <a:endParaRPr lang="en-US" sz="1000" dirty="0">
              <a:solidFill>
                <a:srgbClr val="264264"/>
              </a:solidFill>
              <a:latin typeface="Interstate ExtraLight"/>
              <a:cs typeface="Interstate ExtraLight"/>
            </a:endParaRPr>
          </a:p>
        </p:txBody>
      </p:sp>
    </p:spTree>
    <p:custDataLst>
      <p:tags r:id="rId1"/>
    </p:custDataLst>
    <p:extLst>
      <p:ext uri="{BB962C8B-B14F-4D97-AF65-F5344CB8AC3E}">
        <p14:creationId xmlns:p14="http://schemas.microsoft.com/office/powerpoint/2010/main" val="2426321646"/>
      </p:ext>
    </p:extLst>
  </p:cSld>
  <p:clrMapOvr>
    <a:masterClrMapping/>
  </p:clrMapOvr>
  <p:transition advClick="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llcenter.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23723" y="2407199"/>
            <a:ext cx="4558716" cy="3038025"/>
          </a:xfrm>
          <a:prstGeom prst="rect">
            <a:avLst/>
          </a:prstGeom>
        </p:spPr>
      </p:pic>
      <p:sp>
        <p:nvSpPr>
          <p:cNvPr id="3" name="Title 1"/>
          <p:cNvSpPr txBox="1">
            <a:spLocks/>
          </p:cNvSpPr>
          <p:nvPr/>
        </p:nvSpPr>
        <p:spPr>
          <a:xfrm>
            <a:off x="468084" y="1804361"/>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What is a Monitoring Station</a:t>
            </a:r>
            <a:endParaRPr lang="en-US" sz="2000" dirty="0">
              <a:solidFill>
                <a:srgbClr val="FF0000"/>
              </a:solidFill>
              <a:latin typeface="Interstate Bold"/>
              <a:cs typeface="Interstate Bold"/>
            </a:endParaRPr>
          </a:p>
        </p:txBody>
      </p:sp>
      <p:sp>
        <p:nvSpPr>
          <p:cNvPr id="4" name="Rectangle 3"/>
          <p:cNvSpPr/>
          <p:nvPr/>
        </p:nvSpPr>
        <p:spPr>
          <a:xfrm>
            <a:off x="611560" y="2407199"/>
            <a:ext cx="3384376" cy="2554545"/>
          </a:xfrm>
          <a:prstGeom prst="rect">
            <a:avLst/>
          </a:prstGeom>
        </p:spPr>
        <p:txBody>
          <a:bodyPr wrap="square">
            <a:spAutoFit/>
          </a:bodyPr>
          <a:lstStyle/>
          <a:p>
            <a:r>
              <a:rPr lang="en-US" sz="1000" dirty="0">
                <a:solidFill>
                  <a:srgbClr val="264264"/>
                </a:solidFill>
                <a:latin typeface="Interstate ExtraLight"/>
                <a:cs typeface="Interstate ExtraLight"/>
              </a:rPr>
              <a:t>A </a:t>
            </a:r>
            <a:r>
              <a:rPr lang="en-US" sz="1000" dirty="0">
                <a:solidFill>
                  <a:srgbClr val="264264"/>
                </a:solidFill>
                <a:latin typeface="Interstate Bold"/>
                <a:cs typeface="Interstate Bold"/>
              </a:rPr>
              <a:t>monitoring station </a:t>
            </a:r>
            <a:r>
              <a:rPr lang="en-US" sz="1000" dirty="0">
                <a:solidFill>
                  <a:srgbClr val="264264"/>
                </a:solidFill>
                <a:latin typeface="Interstate ExtraLight"/>
                <a:cs typeface="Interstate ExtraLight"/>
              </a:rPr>
              <a:t>is a secure location dedicated to the receipt of alarm signals and the swift and precise reaction to those signals. Personnel (operators) are maintained continuously to record and investigate alarms, supervisory signals, and/or trouble signals received from connected signaling devices in a subscriber's premises. </a:t>
            </a:r>
          </a:p>
          <a:p>
            <a:r>
              <a:rPr lang="en-US" sz="1000" dirty="0">
                <a:solidFill>
                  <a:srgbClr val="264264"/>
                </a:solidFill>
                <a:latin typeface="Interstate ExtraLight"/>
                <a:cs typeface="Interstate ExtraLight"/>
              </a:rPr>
              <a:t> </a:t>
            </a:r>
          </a:p>
          <a:p>
            <a:r>
              <a:rPr lang="en-US" sz="1000" dirty="0">
                <a:solidFill>
                  <a:srgbClr val="264264"/>
                </a:solidFill>
                <a:latin typeface="Interstate ExtraLight"/>
                <a:cs typeface="Interstate ExtraLight"/>
              </a:rPr>
              <a:t>Facilities are provided for the reporting of alarms to police and fire departments or to other outside agencies. </a:t>
            </a:r>
          </a:p>
          <a:p>
            <a:r>
              <a:rPr lang="en-US" sz="1000" dirty="0">
                <a:solidFill>
                  <a:srgbClr val="264264"/>
                </a:solidFill>
                <a:latin typeface="Interstate ExtraLight"/>
                <a:cs typeface="Interstate ExtraLight"/>
              </a:rPr>
              <a:t> </a:t>
            </a:r>
          </a:p>
          <a:p>
            <a:r>
              <a:rPr lang="en-US" sz="1000" dirty="0">
                <a:solidFill>
                  <a:srgbClr val="264264"/>
                </a:solidFill>
                <a:latin typeface="Interstate ExtraLight"/>
                <a:cs typeface="Interstate ExtraLight"/>
              </a:rPr>
              <a:t>Watching a monitoring station, especially for the first time, can be exciting, confusing, and a little overwhelming. All the noise, lights and activity can be hard to sort out. There is a method to the madness, however, as you will soon see. </a:t>
            </a:r>
          </a:p>
        </p:txBody>
      </p:sp>
    </p:spTree>
    <p:custDataLst>
      <p:tags r:id="rId1"/>
    </p:custDataLst>
    <p:extLst>
      <p:ext uri="{BB962C8B-B14F-4D97-AF65-F5344CB8AC3E}">
        <p14:creationId xmlns:p14="http://schemas.microsoft.com/office/powerpoint/2010/main" val="2073514651"/>
      </p:ext>
    </p:extLst>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9552" y="1628800"/>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What is a Monitoring Station</a:t>
            </a:r>
            <a:endParaRPr lang="en-US" sz="2000" dirty="0">
              <a:solidFill>
                <a:srgbClr val="FF0000"/>
              </a:solidFill>
              <a:latin typeface="Interstate Bold"/>
              <a:cs typeface="Interstate Bold"/>
            </a:endParaRPr>
          </a:p>
        </p:txBody>
      </p:sp>
      <p:sp>
        <p:nvSpPr>
          <p:cNvPr id="3" name="Rectangle 2"/>
          <p:cNvSpPr/>
          <p:nvPr/>
        </p:nvSpPr>
        <p:spPr>
          <a:xfrm>
            <a:off x="3779912" y="2648565"/>
            <a:ext cx="4572000" cy="1492716"/>
          </a:xfrm>
          <a:prstGeom prst="rect">
            <a:avLst/>
          </a:prstGeom>
        </p:spPr>
        <p:txBody>
          <a:bodyPr>
            <a:spAutoFit/>
          </a:bodyPr>
          <a:lstStyle/>
          <a:p>
            <a:pPr>
              <a:lnSpc>
                <a:spcPct val="130000"/>
              </a:lnSpc>
            </a:pPr>
            <a:r>
              <a:rPr lang="en-US" sz="1000" dirty="0">
                <a:solidFill>
                  <a:srgbClr val="264264"/>
                </a:solidFill>
                <a:latin typeface="Interstate Bold"/>
                <a:cs typeface="Interstate Bold"/>
              </a:rPr>
              <a:t>The Monitoring Station serves</a:t>
            </a:r>
            <a:r>
              <a:rPr lang="en-US" sz="1000" dirty="0">
                <a:solidFill>
                  <a:srgbClr val="264264"/>
                </a:solidFill>
                <a:latin typeface="Interstate ExtraLight"/>
                <a:cs typeface="Interstate ExtraLight"/>
              </a:rPr>
              <a:t> as the primary point of contact for an alarm company's customers. Twenty-four hours a day, three hundred and sixty five days a year, signals from customers' systems are received and processed. </a:t>
            </a:r>
          </a:p>
          <a:p>
            <a:pPr>
              <a:lnSpc>
                <a:spcPct val="130000"/>
              </a:lnSpc>
            </a:pPr>
            <a:r>
              <a:rPr lang="en-US" sz="1000" dirty="0">
                <a:solidFill>
                  <a:srgbClr val="264264"/>
                </a:solidFill>
                <a:latin typeface="Interstate ExtraLight"/>
                <a:cs typeface="Interstate ExtraLight"/>
              </a:rPr>
              <a:t> </a:t>
            </a:r>
          </a:p>
          <a:p>
            <a:pPr>
              <a:lnSpc>
                <a:spcPct val="130000"/>
              </a:lnSpc>
            </a:pPr>
            <a:r>
              <a:rPr lang="en-US" sz="1000" dirty="0">
                <a:solidFill>
                  <a:srgbClr val="264264"/>
                </a:solidFill>
                <a:latin typeface="Interstate ExtraLight"/>
                <a:cs typeface="Interstate ExtraLight"/>
              </a:rPr>
              <a:t>Round the clock monitoring station operators react to customer alarms, initiate a response to the problem(s), and alert the appropriate responding agencies, such as police, fire, medical, etc. </a:t>
            </a:r>
          </a:p>
        </p:txBody>
      </p:sp>
      <p:pic>
        <p:nvPicPr>
          <p:cNvPr id="4" name="Picture 3"/>
          <p:cNvPicPr>
            <a:picLocks noChangeAspect="1"/>
          </p:cNvPicPr>
          <p:nvPr/>
        </p:nvPicPr>
        <p:blipFill>
          <a:blip r:embed="rId3"/>
          <a:stretch>
            <a:fillRect/>
          </a:stretch>
        </p:blipFill>
        <p:spPr>
          <a:xfrm>
            <a:off x="971600" y="4141192"/>
            <a:ext cx="2546072" cy="1519085"/>
          </a:xfrm>
          <a:prstGeom prst="rect">
            <a:avLst/>
          </a:prstGeom>
        </p:spPr>
      </p:pic>
    </p:spTree>
    <p:custDataLst>
      <p:tags r:id="rId1"/>
    </p:custDataLst>
    <p:extLst>
      <p:ext uri="{BB962C8B-B14F-4D97-AF65-F5344CB8AC3E}">
        <p14:creationId xmlns:p14="http://schemas.microsoft.com/office/powerpoint/2010/main" val="1574711325"/>
      </p:ext>
    </p:extLst>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8084" y="1580457"/>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Primary Responsibilities of the Monitoring Station </a:t>
            </a:r>
            <a:endParaRPr lang="en-US" sz="2000" dirty="0">
              <a:solidFill>
                <a:srgbClr val="FF0000"/>
              </a:solidFill>
              <a:latin typeface="Interstate Bold"/>
              <a:cs typeface="Interstate Bold"/>
            </a:endParaRPr>
          </a:p>
        </p:txBody>
      </p:sp>
      <p:sp>
        <p:nvSpPr>
          <p:cNvPr id="3" name="Rectangle 2"/>
          <p:cNvSpPr/>
          <p:nvPr/>
        </p:nvSpPr>
        <p:spPr>
          <a:xfrm>
            <a:off x="468084" y="2276872"/>
            <a:ext cx="7891389" cy="1785104"/>
          </a:xfrm>
          <a:prstGeom prst="rect">
            <a:avLst/>
          </a:prstGeom>
        </p:spPr>
        <p:txBody>
          <a:bodyPr wrap="square">
            <a:spAutoFit/>
          </a:bodyPr>
          <a:lstStyle/>
          <a:p>
            <a:r>
              <a:rPr lang="en-US" sz="1000" dirty="0">
                <a:solidFill>
                  <a:srgbClr val="264264"/>
                </a:solidFill>
                <a:latin typeface="Interstate Regular"/>
                <a:cs typeface="Interstate Regular"/>
              </a:rPr>
              <a:t>The primary responsibility of the Monitoring Station to its customers is to pass along all signals to the proper authorities and/or customer representatives.</a:t>
            </a:r>
            <a:br>
              <a:rPr lang="en-US" sz="1000" dirty="0">
                <a:solidFill>
                  <a:srgbClr val="264264"/>
                </a:solidFill>
                <a:latin typeface="Interstate Regular"/>
                <a:cs typeface="Interstate Regular"/>
              </a:rPr>
            </a:br>
            <a:r>
              <a:rPr lang="en-US" sz="1000" dirty="0">
                <a:solidFill>
                  <a:srgbClr val="264264"/>
                </a:solidFill>
                <a:latin typeface="Interstate Regular"/>
                <a:cs typeface="Interstate Regular"/>
              </a:rPr>
              <a:t> </a:t>
            </a:r>
          </a:p>
          <a:p>
            <a:r>
              <a:rPr lang="en-US" sz="1000" dirty="0">
                <a:solidFill>
                  <a:srgbClr val="264264"/>
                </a:solidFill>
                <a:latin typeface="Interstate ExtraLight"/>
                <a:cs typeface="Interstate ExtraLight"/>
              </a:rPr>
              <a:t>To do this properly, Monitoring Stations maintain information in computers, written files, or both. </a:t>
            </a:r>
            <a:r>
              <a:rPr lang="en-US" sz="1000" dirty="0" smtClean="0">
                <a:solidFill>
                  <a:srgbClr val="264264"/>
                </a:solidFill>
                <a:latin typeface="Interstate ExtraLight"/>
                <a:cs typeface="Interstate ExtraLight"/>
              </a:rPr>
              <a:t> A </a:t>
            </a:r>
            <a:r>
              <a:rPr lang="en-US" sz="1000" dirty="0">
                <a:solidFill>
                  <a:srgbClr val="264264"/>
                </a:solidFill>
                <a:latin typeface="Interstate ExtraLight"/>
                <a:cs typeface="Interstate ExtraLight"/>
              </a:rPr>
              <a:t>great deal of information is kept for each account, including: </a:t>
            </a:r>
          </a:p>
          <a:p>
            <a:r>
              <a:rPr lang="en-US" sz="1000" dirty="0">
                <a:solidFill>
                  <a:srgbClr val="264264"/>
                </a:solidFill>
                <a:latin typeface="Interstate Regular"/>
                <a:cs typeface="Interstate Regular"/>
              </a:rPr>
              <a:t> </a:t>
            </a:r>
          </a:p>
          <a:p>
            <a:pPr lvl="1"/>
            <a:r>
              <a:rPr lang="en-US" sz="1000" dirty="0">
                <a:solidFill>
                  <a:srgbClr val="264264"/>
                </a:solidFill>
                <a:latin typeface="Interstate Regular"/>
                <a:cs typeface="Interstate Regular"/>
              </a:rPr>
              <a:t>•         </a:t>
            </a:r>
            <a:r>
              <a:rPr lang="en-US" sz="1000" dirty="0" smtClean="0">
                <a:solidFill>
                  <a:srgbClr val="264264"/>
                </a:solidFill>
                <a:latin typeface="Interstate Regular"/>
                <a:cs typeface="Interstate Regular"/>
              </a:rPr>
              <a:t>The Name </a:t>
            </a:r>
            <a:endParaRPr lang="en-US" sz="1000" dirty="0">
              <a:solidFill>
                <a:srgbClr val="264264"/>
              </a:solidFill>
              <a:latin typeface="Interstate Regular"/>
              <a:cs typeface="Interstate Regular"/>
            </a:endParaRPr>
          </a:p>
          <a:p>
            <a:pPr lvl="1"/>
            <a:r>
              <a:rPr lang="en-US" sz="1000" dirty="0">
                <a:solidFill>
                  <a:srgbClr val="264264"/>
                </a:solidFill>
                <a:latin typeface="Interstate Regular"/>
                <a:cs typeface="Interstate Regular"/>
              </a:rPr>
              <a:t>•         A</a:t>
            </a:r>
            <a:r>
              <a:rPr lang="en-US" sz="1000" dirty="0" smtClean="0">
                <a:solidFill>
                  <a:srgbClr val="264264"/>
                </a:solidFill>
                <a:latin typeface="Interstate Regular"/>
                <a:cs typeface="Interstate Regular"/>
              </a:rPr>
              <a:t>ddress </a:t>
            </a:r>
            <a:endParaRPr lang="en-US" sz="1000" dirty="0">
              <a:solidFill>
                <a:srgbClr val="264264"/>
              </a:solidFill>
              <a:latin typeface="Interstate Regular"/>
              <a:cs typeface="Interstate Regular"/>
            </a:endParaRPr>
          </a:p>
          <a:p>
            <a:pPr lvl="1"/>
            <a:r>
              <a:rPr lang="en-US" sz="1000" dirty="0">
                <a:solidFill>
                  <a:srgbClr val="264264"/>
                </a:solidFill>
                <a:latin typeface="Interstate Regular"/>
                <a:cs typeface="Interstate Regular"/>
              </a:rPr>
              <a:t>•         </a:t>
            </a:r>
            <a:r>
              <a:rPr lang="en-US" sz="1000" dirty="0" smtClean="0">
                <a:solidFill>
                  <a:srgbClr val="264264"/>
                </a:solidFill>
                <a:latin typeface="Interstate Regular"/>
                <a:cs typeface="Interstate Regular"/>
              </a:rPr>
              <a:t>Phone Numbers </a:t>
            </a:r>
            <a:endParaRPr lang="en-US" sz="1000" dirty="0">
              <a:solidFill>
                <a:srgbClr val="264264"/>
              </a:solidFill>
              <a:latin typeface="Interstate Regular"/>
              <a:cs typeface="Interstate Regular"/>
            </a:endParaRPr>
          </a:p>
          <a:p>
            <a:pPr lvl="1"/>
            <a:r>
              <a:rPr lang="en-US" sz="1000" dirty="0">
                <a:solidFill>
                  <a:srgbClr val="264264"/>
                </a:solidFill>
                <a:latin typeface="Interstate Regular"/>
                <a:cs typeface="Interstate Regular"/>
              </a:rPr>
              <a:t>•         </a:t>
            </a:r>
            <a:r>
              <a:rPr lang="en-US" sz="1000" dirty="0" smtClean="0">
                <a:solidFill>
                  <a:srgbClr val="264264"/>
                </a:solidFill>
                <a:latin typeface="Interstate Regular"/>
                <a:cs typeface="Interstate Regular"/>
              </a:rPr>
              <a:t>Information </a:t>
            </a:r>
            <a:r>
              <a:rPr lang="en-US" sz="1000" dirty="0">
                <a:solidFill>
                  <a:srgbClr val="264264"/>
                </a:solidFill>
                <a:latin typeface="Interstate Regular"/>
                <a:cs typeface="Interstate Regular"/>
              </a:rPr>
              <a:t>about the </a:t>
            </a:r>
            <a:r>
              <a:rPr lang="en-US" sz="1000" dirty="0" smtClean="0">
                <a:solidFill>
                  <a:srgbClr val="264264"/>
                </a:solidFill>
                <a:latin typeface="Interstate Regular"/>
                <a:cs typeface="Interstate Regular"/>
              </a:rPr>
              <a:t>system </a:t>
            </a:r>
            <a:endParaRPr lang="en-US" sz="1000" dirty="0">
              <a:solidFill>
                <a:srgbClr val="264264"/>
              </a:solidFill>
              <a:latin typeface="Interstate Regular"/>
              <a:cs typeface="Interstate Regular"/>
            </a:endParaRPr>
          </a:p>
          <a:p>
            <a:pPr lvl="1"/>
            <a:r>
              <a:rPr lang="en-US" sz="1000" dirty="0">
                <a:solidFill>
                  <a:srgbClr val="264264"/>
                </a:solidFill>
                <a:latin typeface="Interstate Regular"/>
                <a:cs typeface="Interstate Regular"/>
              </a:rPr>
              <a:t>•         </a:t>
            </a:r>
            <a:r>
              <a:rPr lang="en-US" sz="1000" dirty="0" smtClean="0">
                <a:solidFill>
                  <a:srgbClr val="264264"/>
                </a:solidFill>
                <a:latin typeface="Interstate Regular"/>
                <a:cs typeface="Interstate Regular"/>
              </a:rPr>
              <a:t>The </a:t>
            </a:r>
            <a:r>
              <a:rPr lang="en-US" sz="1000" dirty="0">
                <a:solidFill>
                  <a:srgbClr val="264264"/>
                </a:solidFill>
                <a:latin typeface="Interstate Regular"/>
                <a:cs typeface="Interstate Regular"/>
              </a:rPr>
              <a:t>appropriate action to be taken for every alarm and/or </a:t>
            </a:r>
            <a:r>
              <a:rPr lang="en-US" sz="1000" dirty="0" smtClean="0">
                <a:solidFill>
                  <a:srgbClr val="264264"/>
                </a:solidFill>
                <a:latin typeface="Interstate Regular"/>
                <a:cs typeface="Interstate Regular"/>
              </a:rPr>
              <a:t>supervisory </a:t>
            </a:r>
            <a:r>
              <a:rPr lang="en-US" sz="1000" dirty="0">
                <a:solidFill>
                  <a:srgbClr val="264264"/>
                </a:solidFill>
                <a:latin typeface="Interstate Regular"/>
                <a:cs typeface="Interstate Regular"/>
              </a:rPr>
              <a:t>signal that can be transmitted. </a:t>
            </a:r>
          </a:p>
        </p:txBody>
      </p:sp>
    </p:spTree>
    <p:custDataLst>
      <p:tags r:id="rId1"/>
    </p:custDataLst>
    <p:extLst>
      <p:ext uri="{BB962C8B-B14F-4D97-AF65-F5344CB8AC3E}">
        <p14:creationId xmlns:p14="http://schemas.microsoft.com/office/powerpoint/2010/main" val="2239103344"/>
      </p:ext>
    </p:extLst>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92787" y="1556792"/>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Common Types of Signals </a:t>
            </a:r>
            <a:endParaRPr lang="en-US" sz="2000" dirty="0">
              <a:solidFill>
                <a:srgbClr val="FF0000"/>
              </a:solidFill>
              <a:latin typeface="Interstate Bold"/>
              <a:cs typeface="Interstate Bold"/>
            </a:endParaRPr>
          </a:p>
        </p:txBody>
      </p:sp>
      <p:sp>
        <p:nvSpPr>
          <p:cNvPr id="3" name="Rectangle 2"/>
          <p:cNvSpPr/>
          <p:nvPr/>
        </p:nvSpPr>
        <p:spPr>
          <a:xfrm>
            <a:off x="3541417" y="2492896"/>
            <a:ext cx="4572000" cy="2231380"/>
          </a:xfrm>
          <a:prstGeom prst="rect">
            <a:avLst/>
          </a:prstGeom>
        </p:spPr>
        <p:txBody>
          <a:bodyPr>
            <a:spAutoFit/>
          </a:bodyPr>
          <a:lstStyle/>
          <a:p>
            <a:pPr>
              <a:lnSpc>
                <a:spcPct val="130000"/>
              </a:lnSpc>
            </a:pPr>
            <a:r>
              <a:rPr lang="en-US" sz="1000" dirty="0">
                <a:solidFill>
                  <a:srgbClr val="264264"/>
                </a:solidFill>
                <a:latin typeface="Interstate ExtraLight"/>
                <a:cs typeface="Interstate ExtraLight"/>
              </a:rPr>
              <a:t>There are several types of systems sold as part of the services our industry offers. The installation company should indicate exactly what they expect the monitoring station to do if they receive any of the following signals. </a:t>
            </a:r>
          </a:p>
          <a:p>
            <a:r>
              <a:rPr lang="en-US" sz="1000" dirty="0">
                <a:solidFill>
                  <a:srgbClr val="264264"/>
                </a:solidFill>
                <a:latin typeface="Interstate ExtraLight"/>
                <a:cs typeface="Interstate ExtraLight"/>
              </a:rPr>
              <a:t> </a:t>
            </a:r>
          </a:p>
          <a:p>
            <a:r>
              <a:rPr lang="en-US" sz="1000" dirty="0">
                <a:solidFill>
                  <a:srgbClr val="264264"/>
                </a:solidFill>
                <a:latin typeface="Interstate Bold"/>
                <a:cs typeface="Interstate Bold"/>
              </a:rPr>
              <a:t>There are four (4) general types of signals: </a:t>
            </a:r>
          </a:p>
          <a:p>
            <a:r>
              <a:rPr lang="en-US" sz="1000" dirty="0">
                <a:solidFill>
                  <a:srgbClr val="264264"/>
                </a:solidFill>
                <a:latin typeface="Interstate ExtraLight"/>
                <a:cs typeface="Interstate ExtraLight"/>
              </a:rPr>
              <a:t> </a:t>
            </a:r>
          </a:p>
          <a:p>
            <a:r>
              <a:rPr lang="en-US" sz="1000" dirty="0">
                <a:solidFill>
                  <a:srgbClr val="264264"/>
                </a:solidFill>
                <a:latin typeface="Interstate ExtraLight"/>
                <a:cs typeface="Interstate ExtraLight"/>
              </a:rPr>
              <a:t>•         Fire</a:t>
            </a:r>
            <a:br>
              <a:rPr lang="en-US" sz="1000" dirty="0">
                <a:solidFill>
                  <a:srgbClr val="264264"/>
                </a:solidFill>
                <a:latin typeface="Interstate ExtraLight"/>
                <a:cs typeface="Interstate ExtraLight"/>
              </a:rPr>
            </a:br>
            <a:r>
              <a:rPr lang="en-US" sz="1000" dirty="0">
                <a:solidFill>
                  <a:srgbClr val="264264"/>
                </a:solidFill>
                <a:latin typeface="Interstate ExtraLight"/>
                <a:cs typeface="Interstate ExtraLight"/>
              </a:rPr>
              <a:t> </a:t>
            </a:r>
          </a:p>
          <a:p>
            <a:r>
              <a:rPr lang="en-US" sz="1000" dirty="0">
                <a:solidFill>
                  <a:srgbClr val="264264"/>
                </a:solidFill>
                <a:latin typeface="Interstate ExtraLight"/>
                <a:cs typeface="Interstate ExtraLight"/>
              </a:rPr>
              <a:t>•         Hold-Up/Emergency</a:t>
            </a:r>
            <a:br>
              <a:rPr lang="en-US" sz="1000" dirty="0">
                <a:solidFill>
                  <a:srgbClr val="264264"/>
                </a:solidFill>
                <a:latin typeface="Interstate ExtraLight"/>
                <a:cs typeface="Interstate ExtraLight"/>
              </a:rPr>
            </a:br>
            <a:r>
              <a:rPr lang="en-US" sz="1000" dirty="0">
                <a:solidFill>
                  <a:srgbClr val="264264"/>
                </a:solidFill>
                <a:latin typeface="Interstate ExtraLight"/>
                <a:cs typeface="Interstate ExtraLight"/>
              </a:rPr>
              <a:t> </a:t>
            </a:r>
          </a:p>
          <a:p>
            <a:r>
              <a:rPr lang="en-US" sz="1000" dirty="0">
                <a:solidFill>
                  <a:srgbClr val="264264"/>
                </a:solidFill>
                <a:latin typeface="Interstate ExtraLight"/>
                <a:cs typeface="Interstate ExtraLight"/>
              </a:rPr>
              <a:t>•         Burglary</a:t>
            </a:r>
            <a:br>
              <a:rPr lang="en-US" sz="1000" dirty="0">
                <a:solidFill>
                  <a:srgbClr val="264264"/>
                </a:solidFill>
                <a:latin typeface="Interstate ExtraLight"/>
                <a:cs typeface="Interstate ExtraLight"/>
              </a:rPr>
            </a:br>
            <a:r>
              <a:rPr lang="en-US" sz="1000" dirty="0">
                <a:solidFill>
                  <a:srgbClr val="264264"/>
                </a:solidFill>
                <a:latin typeface="Interstate ExtraLight"/>
                <a:cs typeface="Interstate ExtraLight"/>
              </a:rPr>
              <a:t> </a:t>
            </a:r>
          </a:p>
          <a:p>
            <a:r>
              <a:rPr lang="en-US" sz="1000" dirty="0">
                <a:solidFill>
                  <a:srgbClr val="264264"/>
                </a:solidFill>
                <a:latin typeface="Interstate ExtraLight"/>
                <a:cs typeface="Interstate ExtraLight"/>
              </a:rPr>
              <a:t>•         Process or Condition </a:t>
            </a:r>
          </a:p>
        </p:txBody>
      </p:sp>
      <p:pic>
        <p:nvPicPr>
          <p:cNvPr id="4" name="Picture 3"/>
          <p:cNvPicPr>
            <a:picLocks noChangeAspect="1"/>
          </p:cNvPicPr>
          <p:nvPr/>
        </p:nvPicPr>
        <p:blipFill>
          <a:blip r:embed="rId3"/>
          <a:stretch>
            <a:fillRect/>
          </a:stretch>
        </p:blipFill>
        <p:spPr>
          <a:xfrm>
            <a:off x="990946" y="3010206"/>
            <a:ext cx="1420814" cy="1924019"/>
          </a:xfrm>
          <a:prstGeom prst="rect">
            <a:avLst/>
          </a:prstGeom>
        </p:spPr>
      </p:pic>
    </p:spTree>
    <p:custDataLst>
      <p:tags r:id="rId1"/>
    </p:custDataLst>
    <p:extLst>
      <p:ext uri="{BB962C8B-B14F-4D97-AF65-F5344CB8AC3E}">
        <p14:creationId xmlns:p14="http://schemas.microsoft.com/office/powerpoint/2010/main" val="3477629034"/>
      </p:ext>
    </p:extLst>
  </p:cSld>
  <p:clrMapOvr>
    <a:masterClrMapping/>
  </p:clrMapOvr>
  <p:transition advClick="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21084" y="1700808"/>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Other Common Signals </a:t>
            </a:r>
            <a:endParaRPr lang="en-US" sz="2000" dirty="0">
              <a:solidFill>
                <a:srgbClr val="FF0000"/>
              </a:solidFill>
              <a:latin typeface="Interstate Bold"/>
              <a:cs typeface="Interstate Bold"/>
            </a:endParaRPr>
          </a:p>
        </p:txBody>
      </p:sp>
      <p:sp>
        <p:nvSpPr>
          <p:cNvPr id="3" name="Rectangle 2"/>
          <p:cNvSpPr/>
          <p:nvPr/>
        </p:nvSpPr>
        <p:spPr>
          <a:xfrm>
            <a:off x="621084" y="2060848"/>
            <a:ext cx="7501108" cy="2472152"/>
          </a:xfrm>
          <a:prstGeom prst="rect">
            <a:avLst/>
          </a:prstGeom>
        </p:spPr>
        <p:txBody>
          <a:bodyPr wrap="square">
            <a:spAutoFit/>
          </a:bodyPr>
          <a:lstStyle/>
          <a:p>
            <a:pPr>
              <a:lnSpc>
                <a:spcPct val="130000"/>
              </a:lnSpc>
            </a:pPr>
            <a:r>
              <a:rPr lang="en-US" sz="1000" dirty="0">
                <a:solidFill>
                  <a:srgbClr val="264264"/>
                </a:solidFill>
                <a:latin typeface="Interstate ExtraLight"/>
                <a:cs typeface="Interstate ExtraLight"/>
              </a:rPr>
              <a:t>There are several different diagnostic signals found in alarm systems, including the following: </a:t>
            </a:r>
            <a:endParaRPr lang="en-US" sz="1000" dirty="0" smtClean="0">
              <a:solidFill>
                <a:srgbClr val="264264"/>
              </a:solidFill>
              <a:latin typeface="Interstate ExtraLight"/>
              <a:cs typeface="Interstate ExtraLight"/>
            </a:endParaRPr>
          </a:p>
          <a:p>
            <a:pPr>
              <a:lnSpc>
                <a:spcPct val="130000"/>
              </a:lnSpc>
            </a:pPr>
            <a:endParaRPr lang="en-US" sz="1000" dirty="0" smtClean="0">
              <a:solidFill>
                <a:srgbClr val="264264"/>
              </a:solidFill>
              <a:latin typeface="Interstate ExtraLight"/>
              <a:cs typeface="Interstate ExtraLight"/>
            </a:endParaRPr>
          </a:p>
          <a:p>
            <a:pPr marL="171450" indent="-171450">
              <a:lnSpc>
                <a:spcPct val="130000"/>
              </a:lnSpc>
              <a:buFont typeface="Arial" pitchFamily="34" charset="0"/>
              <a:buChar char="•"/>
            </a:pPr>
            <a:r>
              <a:rPr lang="en-US" sz="1000" dirty="0" smtClean="0">
                <a:solidFill>
                  <a:srgbClr val="264264"/>
                </a:solidFill>
                <a:latin typeface="Interstate Bold"/>
                <a:cs typeface="Interstate Bold"/>
              </a:rPr>
              <a:t>AC </a:t>
            </a:r>
            <a:r>
              <a:rPr lang="en-US" sz="1000" dirty="0">
                <a:solidFill>
                  <a:srgbClr val="264264"/>
                </a:solidFill>
                <a:latin typeface="Interstate Bold"/>
                <a:cs typeface="Interstate Bold"/>
              </a:rPr>
              <a:t>Power Failure </a:t>
            </a:r>
          </a:p>
          <a:p>
            <a:pPr marL="171450" indent="-171450">
              <a:lnSpc>
                <a:spcPct val="130000"/>
              </a:lnSpc>
              <a:buFont typeface="Arial" pitchFamily="34" charset="0"/>
              <a:buChar char="•"/>
            </a:pPr>
            <a:r>
              <a:rPr lang="en-US" sz="1000" dirty="0" smtClean="0">
                <a:solidFill>
                  <a:srgbClr val="264264"/>
                </a:solidFill>
                <a:latin typeface="Interstate Bold"/>
                <a:cs typeface="Interstate Bold"/>
              </a:rPr>
              <a:t>Communications </a:t>
            </a:r>
            <a:r>
              <a:rPr lang="en-US" sz="1000" dirty="0">
                <a:solidFill>
                  <a:srgbClr val="264264"/>
                </a:solidFill>
                <a:latin typeface="Interstate Bold"/>
                <a:cs typeface="Interstate Bold"/>
              </a:rPr>
              <a:t>Failure </a:t>
            </a:r>
          </a:p>
          <a:p>
            <a:pPr marL="171450" indent="-171450">
              <a:lnSpc>
                <a:spcPct val="130000"/>
              </a:lnSpc>
              <a:buFont typeface="Arial" pitchFamily="34" charset="0"/>
              <a:buChar char="•"/>
            </a:pPr>
            <a:r>
              <a:rPr lang="en-US" sz="1000" dirty="0" smtClean="0">
                <a:solidFill>
                  <a:srgbClr val="264264"/>
                </a:solidFill>
                <a:latin typeface="Interstate Bold"/>
                <a:cs typeface="Interstate Bold"/>
              </a:rPr>
              <a:t>Low </a:t>
            </a:r>
            <a:r>
              <a:rPr lang="en-US" sz="1000" dirty="0">
                <a:solidFill>
                  <a:srgbClr val="264264"/>
                </a:solidFill>
                <a:latin typeface="Interstate Bold"/>
                <a:cs typeface="Interstate Bold"/>
              </a:rPr>
              <a:t>Battery </a:t>
            </a:r>
          </a:p>
          <a:p>
            <a:pPr marL="171450" indent="-171450">
              <a:lnSpc>
                <a:spcPct val="130000"/>
              </a:lnSpc>
              <a:buFont typeface="Arial" pitchFamily="34" charset="0"/>
              <a:buChar char="•"/>
            </a:pPr>
            <a:r>
              <a:rPr lang="en-US" sz="1000" dirty="0" smtClean="0">
                <a:solidFill>
                  <a:srgbClr val="264264"/>
                </a:solidFill>
                <a:latin typeface="Interstate Bold"/>
                <a:cs typeface="Interstate Bold"/>
              </a:rPr>
              <a:t>Restore </a:t>
            </a:r>
            <a:endParaRPr lang="en-US" sz="1000" dirty="0">
              <a:solidFill>
                <a:srgbClr val="264264"/>
              </a:solidFill>
              <a:latin typeface="Interstate Bold"/>
              <a:cs typeface="Interstate Bold"/>
            </a:endParaRPr>
          </a:p>
          <a:p>
            <a:pPr marL="171450" indent="-171450">
              <a:lnSpc>
                <a:spcPct val="130000"/>
              </a:lnSpc>
              <a:buFont typeface="Arial" pitchFamily="34" charset="0"/>
              <a:buChar char="•"/>
            </a:pPr>
            <a:r>
              <a:rPr lang="en-US" sz="1000" dirty="0" smtClean="0">
                <a:solidFill>
                  <a:srgbClr val="264264"/>
                </a:solidFill>
                <a:latin typeface="Interstate Bold"/>
                <a:cs typeface="Interstate Bold"/>
              </a:rPr>
              <a:t>Supervisory </a:t>
            </a:r>
            <a:endParaRPr lang="en-US" sz="1000" dirty="0">
              <a:solidFill>
                <a:srgbClr val="264264"/>
              </a:solidFill>
              <a:latin typeface="Interstate Bold"/>
              <a:cs typeface="Interstate Bold"/>
            </a:endParaRPr>
          </a:p>
          <a:p>
            <a:pPr marL="171450" indent="-171450">
              <a:lnSpc>
                <a:spcPct val="130000"/>
              </a:lnSpc>
              <a:buFont typeface="Arial" pitchFamily="34" charset="0"/>
              <a:buChar char="•"/>
            </a:pPr>
            <a:r>
              <a:rPr lang="en-US" sz="1000" dirty="0" smtClean="0">
                <a:solidFill>
                  <a:srgbClr val="264264"/>
                </a:solidFill>
                <a:latin typeface="Interstate Bold"/>
                <a:cs typeface="Interstate Bold"/>
              </a:rPr>
              <a:t>Test </a:t>
            </a:r>
            <a:endParaRPr lang="en-US" sz="1000" dirty="0">
              <a:solidFill>
                <a:srgbClr val="264264"/>
              </a:solidFill>
              <a:latin typeface="Interstate Bold"/>
              <a:cs typeface="Interstate Bold"/>
            </a:endParaRPr>
          </a:p>
          <a:p>
            <a:pPr marL="171450" indent="-171450">
              <a:lnSpc>
                <a:spcPct val="130000"/>
              </a:lnSpc>
              <a:buFont typeface="Arial" pitchFamily="34" charset="0"/>
              <a:buChar char="•"/>
            </a:pPr>
            <a:r>
              <a:rPr lang="en-US" sz="1000" dirty="0" smtClean="0">
                <a:solidFill>
                  <a:srgbClr val="264264"/>
                </a:solidFill>
                <a:latin typeface="Interstate Bold"/>
                <a:cs typeface="Interstate Bold"/>
              </a:rPr>
              <a:t>Fail </a:t>
            </a:r>
            <a:r>
              <a:rPr lang="en-US" sz="1000" dirty="0">
                <a:solidFill>
                  <a:srgbClr val="264264"/>
                </a:solidFill>
                <a:latin typeface="Interstate Bold"/>
                <a:cs typeface="Interstate Bold"/>
              </a:rPr>
              <a:t>to Test </a:t>
            </a:r>
          </a:p>
          <a:p>
            <a:pPr marL="171450" indent="-171450">
              <a:lnSpc>
                <a:spcPct val="130000"/>
              </a:lnSpc>
              <a:buFont typeface="Arial" pitchFamily="34" charset="0"/>
              <a:buChar char="•"/>
            </a:pPr>
            <a:r>
              <a:rPr lang="en-US" sz="1000" dirty="0" smtClean="0">
                <a:solidFill>
                  <a:srgbClr val="264264"/>
                </a:solidFill>
                <a:latin typeface="Interstate Bold"/>
                <a:cs typeface="Interstate Bold"/>
              </a:rPr>
              <a:t>Trouble </a:t>
            </a:r>
            <a:endParaRPr lang="en-US" sz="1000" dirty="0">
              <a:solidFill>
                <a:srgbClr val="264264"/>
              </a:solidFill>
              <a:latin typeface="Interstate Bold"/>
              <a:cs typeface="Interstate Bold"/>
            </a:endParaRPr>
          </a:p>
          <a:p>
            <a:pPr marL="171450" indent="-171450">
              <a:lnSpc>
                <a:spcPct val="130000"/>
              </a:lnSpc>
              <a:buFont typeface="Arial" pitchFamily="34" charset="0"/>
              <a:buChar char="•"/>
            </a:pPr>
            <a:r>
              <a:rPr lang="en-US" sz="1000" dirty="0" smtClean="0">
                <a:solidFill>
                  <a:srgbClr val="264264"/>
                </a:solidFill>
                <a:latin typeface="Interstate Bold"/>
                <a:cs typeface="Interstate Bold"/>
              </a:rPr>
              <a:t>Open/Close </a:t>
            </a:r>
            <a:endParaRPr lang="en-US" sz="1000" dirty="0">
              <a:solidFill>
                <a:srgbClr val="264264"/>
              </a:solidFill>
              <a:latin typeface="Interstate Bold"/>
              <a:cs typeface="Interstate Bold"/>
            </a:endParaRPr>
          </a:p>
          <a:p>
            <a:pPr marL="171450" indent="-171450">
              <a:lnSpc>
                <a:spcPct val="130000"/>
              </a:lnSpc>
              <a:buFont typeface="Arial" pitchFamily="34" charset="0"/>
              <a:buChar char="•"/>
            </a:pPr>
            <a:r>
              <a:rPr lang="en-US" sz="1000" dirty="0" smtClean="0">
                <a:solidFill>
                  <a:srgbClr val="264264"/>
                </a:solidFill>
                <a:latin typeface="Interstate Bold"/>
                <a:cs typeface="Interstate Bold"/>
              </a:rPr>
              <a:t>Cancel/Abort</a:t>
            </a:r>
            <a:endParaRPr lang="en-US" sz="1000" dirty="0">
              <a:solidFill>
                <a:srgbClr val="264264"/>
              </a:solidFill>
              <a:latin typeface="Interstate Bold"/>
              <a:cs typeface="Interstate Bold"/>
            </a:endParaRPr>
          </a:p>
        </p:txBody>
      </p:sp>
      <p:pic>
        <p:nvPicPr>
          <p:cNvPr id="4" name="Picture 3"/>
          <p:cNvPicPr>
            <a:picLocks noChangeAspect="1"/>
          </p:cNvPicPr>
          <p:nvPr/>
        </p:nvPicPr>
        <p:blipFill>
          <a:blip r:embed="rId3"/>
          <a:stretch>
            <a:fillRect/>
          </a:stretch>
        </p:blipFill>
        <p:spPr>
          <a:xfrm>
            <a:off x="4327718" y="3140968"/>
            <a:ext cx="2555591" cy="2013131"/>
          </a:xfrm>
          <a:prstGeom prst="rect">
            <a:avLst/>
          </a:prstGeom>
        </p:spPr>
      </p:pic>
    </p:spTree>
    <p:custDataLst>
      <p:tags r:id="rId1"/>
    </p:custDataLst>
    <p:extLst>
      <p:ext uri="{BB962C8B-B14F-4D97-AF65-F5344CB8AC3E}">
        <p14:creationId xmlns:p14="http://schemas.microsoft.com/office/powerpoint/2010/main" val="38822093"/>
      </p:ext>
    </p:extLst>
  </p:cSld>
  <p:clrMapOvr>
    <a:masterClrMapping/>
  </p:clrMapOvr>
  <p:transition advClick="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19564" y="1628800"/>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1800" dirty="0" smtClean="0">
                <a:solidFill>
                  <a:srgbClr val="FF0000"/>
                </a:solidFill>
                <a:latin typeface="Interstate ExtraLight"/>
                <a:cs typeface="Interstate ExtraLight"/>
              </a:rPr>
              <a:t>False Alarms </a:t>
            </a:r>
            <a:endParaRPr lang="en-US" sz="1800" dirty="0">
              <a:solidFill>
                <a:srgbClr val="FF0000"/>
              </a:solidFill>
              <a:latin typeface="Interstate Bold"/>
              <a:cs typeface="Interstate Bold"/>
            </a:endParaRPr>
          </a:p>
        </p:txBody>
      </p:sp>
      <p:sp>
        <p:nvSpPr>
          <p:cNvPr id="3" name="Rectangle 2"/>
          <p:cNvSpPr/>
          <p:nvPr/>
        </p:nvSpPr>
        <p:spPr>
          <a:xfrm>
            <a:off x="519564" y="2060848"/>
            <a:ext cx="8104871" cy="707886"/>
          </a:xfrm>
          <a:prstGeom prst="rect">
            <a:avLst/>
          </a:prstGeom>
        </p:spPr>
        <p:txBody>
          <a:bodyPr wrap="square">
            <a:spAutoFit/>
          </a:bodyPr>
          <a:lstStyle/>
          <a:p>
            <a:pPr algn="ctr"/>
            <a:r>
              <a:rPr lang="en-US" sz="1000" dirty="0">
                <a:solidFill>
                  <a:srgbClr val="264264"/>
                </a:solidFill>
                <a:latin typeface="Interstate Bold"/>
                <a:cs typeface="Interstate Bold"/>
              </a:rPr>
              <a:t>What is a False Alarm? </a:t>
            </a:r>
          </a:p>
          <a:p>
            <a:pPr algn="ctr"/>
            <a:r>
              <a:rPr lang="en-US" sz="1000" dirty="0">
                <a:solidFill>
                  <a:srgbClr val="264264"/>
                </a:solidFill>
                <a:latin typeface="Interstate Bold"/>
                <a:cs typeface="Interstate Bold"/>
              </a:rPr>
              <a:t>Municipality Perspective: </a:t>
            </a:r>
          </a:p>
          <a:p>
            <a:pPr algn="ctr"/>
            <a:r>
              <a:rPr lang="en-US" sz="1000" dirty="0">
                <a:solidFill>
                  <a:srgbClr val="264264"/>
                </a:solidFill>
                <a:latin typeface="Interstate ExtraLight"/>
                <a:cs typeface="Interstate ExtraLight"/>
              </a:rPr>
              <a:t> </a:t>
            </a:r>
          </a:p>
          <a:p>
            <a:pPr algn="ctr"/>
            <a:r>
              <a:rPr lang="en-US" sz="1000" dirty="0">
                <a:solidFill>
                  <a:srgbClr val="264264"/>
                </a:solidFill>
                <a:latin typeface="Interstate ExtraLight"/>
                <a:cs typeface="Interstate ExtraLight"/>
              </a:rPr>
              <a:t>False Alarms are alarms activated through means other than the criminal activities the alarms were designed to detect and report. </a:t>
            </a:r>
          </a:p>
        </p:txBody>
      </p:sp>
      <p:pic>
        <p:nvPicPr>
          <p:cNvPr id="4" name="Picture 3"/>
          <p:cNvPicPr>
            <a:picLocks noChangeAspect="1"/>
          </p:cNvPicPr>
          <p:nvPr/>
        </p:nvPicPr>
        <p:blipFill>
          <a:blip r:embed="rId3"/>
          <a:stretch>
            <a:fillRect/>
          </a:stretch>
        </p:blipFill>
        <p:spPr>
          <a:xfrm>
            <a:off x="3994150" y="3316972"/>
            <a:ext cx="1155700" cy="1257300"/>
          </a:xfrm>
          <a:prstGeom prst="rect">
            <a:avLst/>
          </a:prstGeom>
        </p:spPr>
      </p:pic>
    </p:spTree>
    <p:custDataLst>
      <p:tags r:id="rId1"/>
    </p:custDataLst>
    <p:extLst>
      <p:ext uri="{BB962C8B-B14F-4D97-AF65-F5344CB8AC3E}">
        <p14:creationId xmlns:p14="http://schemas.microsoft.com/office/powerpoint/2010/main" val="2056095584"/>
      </p:ext>
    </p:extLst>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8084" y="1444321"/>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0E66A5"/>
                </a:solidFill>
                <a:latin typeface="Interstate ExtraLight"/>
                <a:cs typeface="Interstate ExtraLight"/>
              </a:rPr>
              <a:t>The Mind of a Burglar</a:t>
            </a:r>
            <a:endParaRPr lang="en-US" sz="2000" dirty="0">
              <a:solidFill>
                <a:srgbClr val="0E66A5"/>
              </a:solidFill>
              <a:latin typeface="Interstate ExtraLight"/>
              <a:cs typeface="Interstate ExtraLight"/>
            </a:endParaRPr>
          </a:p>
        </p:txBody>
      </p:sp>
      <p:sp>
        <p:nvSpPr>
          <p:cNvPr id="3" name="TextBox 2"/>
          <p:cNvSpPr txBox="1"/>
          <p:nvPr/>
        </p:nvSpPr>
        <p:spPr>
          <a:xfrm>
            <a:off x="685799" y="1895921"/>
            <a:ext cx="7837311" cy="3693319"/>
          </a:xfrm>
          <a:prstGeom prst="rect">
            <a:avLst/>
          </a:prstGeom>
          <a:noFill/>
        </p:spPr>
        <p:txBody>
          <a:bodyPr wrap="square" rtlCol="0">
            <a:spAutoFit/>
          </a:bodyPr>
          <a:lstStyle/>
          <a:p>
            <a:pPr algn="ctr"/>
            <a:r>
              <a:rPr lang="en-US" sz="1200" dirty="0">
                <a:solidFill>
                  <a:srgbClr val="FF0000"/>
                </a:solidFill>
                <a:latin typeface="Interstate Bold"/>
                <a:cs typeface="Interstate Bold"/>
              </a:rPr>
              <a:t>Recent survey of 248 convicted burglars: 45 surveys were </a:t>
            </a:r>
            <a:r>
              <a:rPr lang="en-US" sz="1200" dirty="0" smtClean="0">
                <a:solidFill>
                  <a:srgbClr val="FF0000"/>
                </a:solidFill>
                <a:latin typeface="Interstate Bold"/>
                <a:cs typeface="Interstate Bold"/>
              </a:rPr>
              <a:t>completed</a:t>
            </a:r>
          </a:p>
          <a:p>
            <a:endParaRPr lang="en-US" sz="1200" dirty="0">
              <a:solidFill>
                <a:srgbClr val="0E66A5"/>
              </a:solidFill>
              <a:latin typeface="Interstate Bold"/>
              <a:cs typeface="Interstate Bold"/>
            </a:endParaRPr>
          </a:p>
          <a:p>
            <a:r>
              <a:rPr lang="en-US" sz="1000" dirty="0">
                <a:solidFill>
                  <a:srgbClr val="264264"/>
                </a:solidFill>
                <a:latin typeface="Interstate Bold"/>
                <a:cs typeface="Interstate Bold"/>
              </a:rPr>
              <a:t>• Most of the respondents had burglarized a dozen or more homes</a:t>
            </a:r>
            <a:r>
              <a:rPr lang="en-US" sz="1000" dirty="0" smtClean="0">
                <a:solidFill>
                  <a:srgbClr val="264264"/>
                </a:solidFill>
                <a:latin typeface="Interstate Bold"/>
                <a:cs typeface="Interstate Bold"/>
              </a:rPr>
              <a:t>.</a:t>
            </a:r>
          </a:p>
          <a:p>
            <a:endParaRPr lang="en-US" sz="1000" dirty="0">
              <a:solidFill>
                <a:srgbClr val="264264"/>
              </a:solidFill>
              <a:latin typeface="Interstate Bold"/>
              <a:cs typeface="Interstate Bold"/>
            </a:endParaRPr>
          </a:p>
          <a:p>
            <a:r>
              <a:rPr lang="en-US" sz="1000" dirty="0">
                <a:solidFill>
                  <a:srgbClr val="264264"/>
                </a:solidFill>
                <a:latin typeface="Interstate Bold"/>
                <a:cs typeface="Interstate Bold"/>
              </a:rPr>
              <a:t>• 27% of them had to break into more than 40 homes before being convicted </a:t>
            </a:r>
            <a:r>
              <a:rPr lang="en-US" sz="1000" dirty="0" smtClean="0">
                <a:solidFill>
                  <a:srgbClr val="264264"/>
                </a:solidFill>
                <a:latin typeface="Interstate Bold"/>
                <a:cs typeface="Interstate Bold"/>
              </a:rPr>
              <a:t>and incarcerated </a:t>
            </a:r>
            <a:r>
              <a:rPr lang="en-US" sz="1000" dirty="0">
                <a:solidFill>
                  <a:srgbClr val="264264"/>
                </a:solidFill>
                <a:latin typeface="Interstate Bold"/>
                <a:cs typeface="Interstate Bold"/>
              </a:rPr>
              <a:t>in the prison system</a:t>
            </a:r>
            <a:r>
              <a:rPr lang="en-US" sz="1000" dirty="0" smtClean="0">
                <a:solidFill>
                  <a:srgbClr val="264264"/>
                </a:solidFill>
                <a:latin typeface="Interstate Bold"/>
                <a:cs typeface="Interstate Bold"/>
              </a:rPr>
              <a:t>.</a:t>
            </a:r>
          </a:p>
          <a:p>
            <a:endParaRPr lang="en-US" sz="1000" dirty="0">
              <a:solidFill>
                <a:srgbClr val="264264"/>
              </a:solidFill>
              <a:latin typeface="Interstate Bold"/>
              <a:cs typeface="Interstate Bold"/>
            </a:endParaRPr>
          </a:p>
          <a:p>
            <a:r>
              <a:rPr lang="en-US" sz="1000" dirty="0">
                <a:solidFill>
                  <a:srgbClr val="264264"/>
                </a:solidFill>
                <a:latin typeface="Interstate Bold"/>
                <a:cs typeface="Interstate Bold"/>
              </a:rPr>
              <a:t>• The majority of burglars, 51%, like to work from </a:t>
            </a:r>
            <a:r>
              <a:rPr lang="en-US" sz="1000" dirty="0" smtClean="0">
                <a:solidFill>
                  <a:srgbClr val="264264"/>
                </a:solidFill>
                <a:latin typeface="Interstate Bold"/>
                <a:cs typeface="Interstate Bold"/>
              </a:rPr>
              <a:t>midnight </a:t>
            </a:r>
            <a:r>
              <a:rPr lang="en-US" sz="1000" dirty="0">
                <a:solidFill>
                  <a:srgbClr val="264264"/>
                </a:solidFill>
                <a:latin typeface="Interstate Bold"/>
                <a:cs typeface="Interstate Bold"/>
              </a:rPr>
              <a:t>to 6 in the morning</a:t>
            </a:r>
            <a:r>
              <a:rPr lang="en-US" sz="1000" dirty="0" smtClean="0">
                <a:solidFill>
                  <a:srgbClr val="264264"/>
                </a:solidFill>
                <a:latin typeface="Interstate Bold"/>
                <a:cs typeface="Interstate Bold"/>
              </a:rPr>
              <a:t>.</a:t>
            </a:r>
          </a:p>
          <a:p>
            <a:endParaRPr lang="en-US" sz="1000" dirty="0">
              <a:solidFill>
                <a:srgbClr val="264264"/>
              </a:solidFill>
              <a:latin typeface="Interstate Bold"/>
              <a:cs typeface="Interstate Bold"/>
            </a:endParaRPr>
          </a:p>
          <a:p>
            <a:r>
              <a:rPr lang="en-US" sz="1000" dirty="0">
                <a:solidFill>
                  <a:srgbClr val="264264"/>
                </a:solidFill>
                <a:latin typeface="Interstate Bold"/>
                <a:cs typeface="Interstate Bold"/>
              </a:rPr>
              <a:t>• Burglars do not like to risk breaking into occupied homes</a:t>
            </a:r>
            <a:r>
              <a:rPr lang="en-US" sz="1000" dirty="0" smtClean="0">
                <a:solidFill>
                  <a:srgbClr val="264264"/>
                </a:solidFill>
                <a:latin typeface="Interstate Bold"/>
                <a:cs typeface="Interstate Bold"/>
              </a:rPr>
              <a:t>.</a:t>
            </a:r>
          </a:p>
          <a:p>
            <a:endParaRPr lang="en-US" sz="1000" dirty="0">
              <a:solidFill>
                <a:srgbClr val="264264"/>
              </a:solidFill>
              <a:latin typeface="Interstate Bold"/>
              <a:cs typeface="Interstate Bold"/>
            </a:endParaRPr>
          </a:p>
          <a:p>
            <a:r>
              <a:rPr lang="en-US" sz="1000" dirty="0">
                <a:solidFill>
                  <a:srgbClr val="264264"/>
                </a:solidFill>
                <a:latin typeface="Interstate Bold"/>
                <a:cs typeface="Interstate Bold"/>
              </a:rPr>
              <a:t>• 69% say they are attracted to a building if it looks like nobody is there</a:t>
            </a:r>
            <a:r>
              <a:rPr lang="en-US" sz="1000" dirty="0" smtClean="0">
                <a:solidFill>
                  <a:srgbClr val="264264"/>
                </a:solidFill>
                <a:latin typeface="Interstate Bold"/>
                <a:cs typeface="Interstate Bold"/>
              </a:rPr>
              <a:t>.</a:t>
            </a:r>
          </a:p>
          <a:p>
            <a:endParaRPr lang="en-US" sz="1000" dirty="0">
              <a:solidFill>
                <a:srgbClr val="264264"/>
              </a:solidFill>
              <a:latin typeface="Interstate Bold"/>
              <a:cs typeface="Interstate Bold"/>
            </a:endParaRPr>
          </a:p>
          <a:p>
            <a:r>
              <a:rPr lang="en-US" sz="1000" dirty="0">
                <a:solidFill>
                  <a:srgbClr val="264264"/>
                </a:solidFill>
                <a:latin typeface="Interstate Bold"/>
                <a:cs typeface="Interstate Bold"/>
              </a:rPr>
              <a:t>• 33% say they picked targets because somebody told them the home or business </a:t>
            </a:r>
            <a:r>
              <a:rPr lang="en-US" sz="1000" dirty="0" smtClean="0">
                <a:solidFill>
                  <a:srgbClr val="264264"/>
                </a:solidFill>
                <a:latin typeface="Interstate Bold"/>
                <a:cs typeface="Interstate Bold"/>
              </a:rPr>
              <a:t>would be </a:t>
            </a:r>
            <a:r>
              <a:rPr lang="en-US" sz="1000" dirty="0">
                <a:solidFill>
                  <a:srgbClr val="264264"/>
                </a:solidFill>
                <a:latin typeface="Interstate Bold"/>
                <a:cs typeface="Interstate Bold"/>
              </a:rPr>
              <a:t>empty</a:t>
            </a:r>
            <a:r>
              <a:rPr lang="en-US" sz="1000" dirty="0" smtClean="0">
                <a:solidFill>
                  <a:srgbClr val="264264"/>
                </a:solidFill>
                <a:latin typeface="Interstate Bold"/>
                <a:cs typeface="Interstate Bold"/>
              </a:rPr>
              <a:t>.</a:t>
            </a:r>
          </a:p>
          <a:p>
            <a:endParaRPr lang="en-US" sz="1000" dirty="0">
              <a:solidFill>
                <a:srgbClr val="264264"/>
              </a:solidFill>
              <a:latin typeface="Interstate Bold"/>
              <a:cs typeface="Interstate Bold"/>
            </a:endParaRPr>
          </a:p>
          <a:p>
            <a:r>
              <a:rPr lang="en-US" sz="1000" dirty="0">
                <a:solidFill>
                  <a:srgbClr val="264264"/>
                </a:solidFill>
                <a:latin typeface="Interstate Bold"/>
                <a:cs typeface="Interstate Bold"/>
              </a:rPr>
              <a:t>• Simply </a:t>
            </a:r>
            <a:r>
              <a:rPr lang="en-US" sz="1000" dirty="0" smtClean="0">
                <a:solidFill>
                  <a:srgbClr val="264264"/>
                </a:solidFill>
                <a:latin typeface="Interstate Bold"/>
                <a:cs typeface="Interstate Bold"/>
              </a:rPr>
              <a:t>locking the </a:t>
            </a:r>
            <a:r>
              <a:rPr lang="en-US" sz="1000" dirty="0">
                <a:solidFill>
                  <a:srgbClr val="264264"/>
                </a:solidFill>
                <a:latin typeface="Interstate Bold"/>
                <a:cs typeface="Interstate Bold"/>
              </a:rPr>
              <a:t>house or office does not work, according to </a:t>
            </a:r>
            <a:r>
              <a:rPr lang="en-US" sz="1000" dirty="0" smtClean="0">
                <a:solidFill>
                  <a:srgbClr val="264264"/>
                </a:solidFill>
                <a:latin typeface="Interstate Bold"/>
                <a:cs typeface="Interstate Bold"/>
              </a:rPr>
              <a:t>the </a:t>
            </a:r>
            <a:r>
              <a:rPr lang="en-US" sz="1000" dirty="0">
                <a:solidFill>
                  <a:srgbClr val="264264"/>
                </a:solidFill>
                <a:latin typeface="Interstate Bold"/>
                <a:cs typeface="Interstate Bold"/>
              </a:rPr>
              <a:t>respondents. </a:t>
            </a:r>
            <a:r>
              <a:rPr lang="en-US" sz="1000" dirty="0" smtClean="0">
                <a:solidFill>
                  <a:srgbClr val="264264"/>
                </a:solidFill>
                <a:latin typeface="Interstate Bold"/>
                <a:cs typeface="Interstate Bold"/>
              </a:rPr>
              <a:t>84% said </a:t>
            </a:r>
            <a:r>
              <a:rPr lang="en-US" sz="1000" dirty="0">
                <a:solidFill>
                  <a:srgbClr val="264264"/>
                </a:solidFill>
                <a:latin typeface="Interstate Bold"/>
                <a:cs typeface="Interstate Bold"/>
              </a:rPr>
              <a:t>they break into locked houses or businesses</a:t>
            </a:r>
            <a:r>
              <a:rPr lang="en-US" sz="1000" dirty="0" smtClean="0">
                <a:solidFill>
                  <a:srgbClr val="264264"/>
                </a:solidFill>
                <a:latin typeface="Interstate Bold"/>
                <a:cs typeface="Interstate Bold"/>
              </a:rPr>
              <a:t>.</a:t>
            </a:r>
          </a:p>
          <a:p>
            <a:endParaRPr lang="en-US" sz="1000" dirty="0">
              <a:solidFill>
                <a:srgbClr val="264264"/>
              </a:solidFill>
              <a:latin typeface="Interstate Bold"/>
              <a:cs typeface="Interstate Bold"/>
            </a:endParaRPr>
          </a:p>
          <a:p>
            <a:r>
              <a:rPr lang="en-US" sz="1000" dirty="0">
                <a:solidFill>
                  <a:srgbClr val="264264"/>
                </a:solidFill>
                <a:latin typeface="Interstate Bold"/>
                <a:cs typeface="Interstate Bold"/>
              </a:rPr>
              <a:t>• Only 13% said "lots of locks" would prevent them from entering a home or business</a:t>
            </a:r>
            <a:r>
              <a:rPr lang="en-US" sz="1000" dirty="0" smtClean="0">
                <a:solidFill>
                  <a:srgbClr val="264264"/>
                </a:solidFill>
                <a:latin typeface="Interstate Bold"/>
                <a:cs typeface="Interstate Bold"/>
              </a:rPr>
              <a:t>.</a:t>
            </a:r>
          </a:p>
          <a:p>
            <a:endParaRPr lang="en-US" sz="1000" dirty="0">
              <a:solidFill>
                <a:srgbClr val="264264"/>
              </a:solidFill>
              <a:latin typeface="Interstate Bold"/>
              <a:cs typeface="Interstate Bold"/>
            </a:endParaRPr>
          </a:p>
          <a:p>
            <a:r>
              <a:rPr lang="en-US" sz="1000" dirty="0">
                <a:solidFill>
                  <a:srgbClr val="264264"/>
                </a:solidFill>
                <a:latin typeface="Interstate Bold"/>
                <a:cs typeface="Interstate Bold"/>
              </a:rPr>
              <a:t>• Even though police consider burglary a passive, non-violent crime, 44% of </a:t>
            </a:r>
            <a:r>
              <a:rPr lang="en-US" sz="1000" dirty="0" smtClean="0">
                <a:solidFill>
                  <a:srgbClr val="264264"/>
                </a:solidFill>
                <a:latin typeface="Interstate Bold"/>
                <a:cs typeface="Interstate Bold"/>
              </a:rPr>
              <a:t>our respondents stated </a:t>
            </a:r>
            <a:r>
              <a:rPr lang="en-US" sz="1000" dirty="0">
                <a:solidFill>
                  <a:srgbClr val="264264"/>
                </a:solidFill>
                <a:latin typeface="Interstate Bold"/>
                <a:cs typeface="Interstate Bold"/>
              </a:rPr>
              <a:t>they carry weapons while out on the job (80% of these weapons</a:t>
            </a:r>
          </a:p>
          <a:p>
            <a:r>
              <a:rPr lang="en-US" sz="1000" dirty="0">
                <a:solidFill>
                  <a:srgbClr val="264264"/>
                </a:solidFill>
                <a:latin typeface="Interstate Bold"/>
                <a:cs typeface="Interstate Bold"/>
              </a:rPr>
              <a:t>are guns)</a:t>
            </a:r>
            <a:r>
              <a:rPr lang="en-US" sz="1000" dirty="0" smtClean="0">
                <a:solidFill>
                  <a:srgbClr val="264264"/>
                </a:solidFill>
                <a:latin typeface="Interstate Bold"/>
                <a:cs typeface="Interstate Bold"/>
              </a:rPr>
              <a:t>.</a:t>
            </a:r>
          </a:p>
          <a:p>
            <a:endParaRPr lang="en-US" sz="1000" dirty="0">
              <a:solidFill>
                <a:srgbClr val="264264"/>
              </a:solidFill>
              <a:latin typeface="Interstate Bold"/>
              <a:cs typeface="Interstate Bold"/>
            </a:endParaRPr>
          </a:p>
          <a:p>
            <a:r>
              <a:rPr lang="en-US" sz="1000" dirty="0">
                <a:solidFill>
                  <a:srgbClr val="264264"/>
                </a:solidFill>
                <a:latin typeface="Interstate Bold"/>
                <a:cs typeface="Interstate Bold"/>
              </a:rPr>
              <a:t>• Why do these men and women commit this crime? 49% said the #1 reason </a:t>
            </a:r>
            <a:r>
              <a:rPr lang="en-US" sz="1000" dirty="0" smtClean="0">
                <a:solidFill>
                  <a:srgbClr val="264264"/>
                </a:solidFill>
                <a:latin typeface="Interstate Bold"/>
                <a:cs typeface="Interstate Bold"/>
              </a:rPr>
              <a:t>they burglarize </a:t>
            </a:r>
            <a:r>
              <a:rPr lang="en-US" sz="1000" dirty="0">
                <a:solidFill>
                  <a:srgbClr val="264264"/>
                </a:solidFill>
                <a:latin typeface="Interstate Bold"/>
                <a:cs typeface="Interstate Bold"/>
              </a:rPr>
              <a:t>is to get money for drugs.</a:t>
            </a:r>
          </a:p>
        </p:txBody>
      </p:sp>
    </p:spTree>
    <p:custDataLst>
      <p:tags r:id="rId1"/>
    </p:custDataLst>
    <p:extLst>
      <p:ext uri="{BB962C8B-B14F-4D97-AF65-F5344CB8AC3E}">
        <p14:creationId xmlns:p14="http://schemas.microsoft.com/office/powerpoint/2010/main" val="907536593"/>
      </p:ext>
    </p:extLst>
  </p:cSld>
  <p:clrMapOvr>
    <a:masterClrMapping/>
  </p:clrMapOvr>
  <p:transition advClick="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88358" y="1543895"/>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False Alarm vs. False Dispatch </a:t>
            </a:r>
            <a:endParaRPr lang="en-US" sz="2000" dirty="0">
              <a:solidFill>
                <a:srgbClr val="FF0000"/>
              </a:solidFill>
              <a:latin typeface="Interstate Bold"/>
              <a:cs typeface="Interstate Bold"/>
            </a:endParaRPr>
          </a:p>
        </p:txBody>
      </p:sp>
      <p:sp>
        <p:nvSpPr>
          <p:cNvPr id="3" name="Rectangle 2"/>
          <p:cNvSpPr/>
          <p:nvPr/>
        </p:nvSpPr>
        <p:spPr>
          <a:xfrm>
            <a:off x="588358" y="2060848"/>
            <a:ext cx="7740492" cy="1908215"/>
          </a:xfrm>
          <a:prstGeom prst="rect">
            <a:avLst/>
          </a:prstGeom>
        </p:spPr>
        <p:txBody>
          <a:bodyPr wrap="square">
            <a:spAutoFit/>
          </a:bodyPr>
          <a:lstStyle/>
          <a:p>
            <a:r>
              <a:rPr lang="en-US" sz="1100" dirty="0">
                <a:solidFill>
                  <a:srgbClr val="264264"/>
                </a:solidFill>
                <a:latin typeface="Interstate ExtraLight"/>
                <a:cs typeface="Interstate ExtraLight"/>
              </a:rPr>
              <a:t>A </a:t>
            </a:r>
            <a:r>
              <a:rPr lang="en-US" sz="1100" dirty="0">
                <a:solidFill>
                  <a:srgbClr val="264264"/>
                </a:solidFill>
                <a:latin typeface="Interstate Bold"/>
                <a:cs typeface="Interstate Bold"/>
              </a:rPr>
              <a:t>"false alarm"</a:t>
            </a:r>
            <a:r>
              <a:rPr lang="en-US" sz="1100" dirty="0">
                <a:solidFill>
                  <a:srgbClr val="264264"/>
                </a:solidFill>
                <a:latin typeface="Interstate ExtraLight"/>
                <a:cs typeface="Interstate ExtraLight"/>
              </a:rPr>
              <a:t> occurs when an alarm system sends a signal of intrusion (or fire) when no such condition exists. </a:t>
            </a:r>
          </a:p>
          <a:p>
            <a:r>
              <a:rPr lang="en-US" sz="1100" dirty="0">
                <a:solidFill>
                  <a:srgbClr val="264264"/>
                </a:solidFill>
                <a:latin typeface="Interstate ExtraLight"/>
                <a:cs typeface="Interstate ExtraLight"/>
              </a:rPr>
              <a:t> </a:t>
            </a:r>
          </a:p>
          <a:p>
            <a:r>
              <a:rPr lang="en-US" sz="1100" dirty="0">
                <a:solidFill>
                  <a:srgbClr val="264264"/>
                </a:solidFill>
                <a:latin typeface="Interstate ExtraLight"/>
                <a:cs typeface="Interstate ExtraLight"/>
              </a:rPr>
              <a:t>A </a:t>
            </a:r>
            <a:r>
              <a:rPr lang="en-US" sz="1100" dirty="0">
                <a:solidFill>
                  <a:srgbClr val="264264"/>
                </a:solidFill>
                <a:latin typeface="Interstate Bold"/>
                <a:cs typeface="Interstate Bold"/>
              </a:rPr>
              <a:t>“false dispatch" </a:t>
            </a:r>
            <a:r>
              <a:rPr lang="en-US" sz="1100" dirty="0">
                <a:solidFill>
                  <a:srgbClr val="264264"/>
                </a:solidFill>
                <a:latin typeface="Interstate ExtraLight"/>
                <a:cs typeface="Interstate ExtraLight"/>
              </a:rPr>
              <a:t>occurs when responders (police, fire, etc.) are sent to the scene after receiving the false alarm signal. </a:t>
            </a:r>
            <a:endParaRPr lang="en-US" sz="1100" dirty="0" smtClean="0">
              <a:solidFill>
                <a:srgbClr val="264264"/>
              </a:solidFill>
              <a:latin typeface="Interstate ExtraLight"/>
              <a:cs typeface="Interstate ExtraLight"/>
            </a:endParaRPr>
          </a:p>
          <a:p>
            <a:endParaRPr lang="en-US" sz="1100" dirty="0">
              <a:solidFill>
                <a:srgbClr val="264264"/>
              </a:solidFill>
              <a:latin typeface="Interstate ExtraLight"/>
              <a:cs typeface="Interstate ExtraLight"/>
            </a:endParaRPr>
          </a:p>
          <a:p>
            <a:endParaRPr lang="en-US" sz="1100" dirty="0">
              <a:solidFill>
                <a:srgbClr val="264264"/>
              </a:solidFill>
              <a:latin typeface="Interstate ExtraLight"/>
              <a:cs typeface="Interstate ExtraLight"/>
            </a:endParaRPr>
          </a:p>
          <a:p>
            <a:pPr algn="ctr"/>
            <a:r>
              <a:rPr lang="en-US" sz="1000" dirty="0">
                <a:solidFill>
                  <a:srgbClr val="264264"/>
                </a:solidFill>
                <a:latin typeface="Interstate ExtraLight"/>
                <a:cs typeface="Interstate ExtraLight"/>
              </a:rPr>
              <a:t> </a:t>
            </a:r>
          </a:p>
          <a:p>
            <a:pPr algn="ctr"/>
            <a:r>
              <a:rPr lang="en-US" sz="1000" dirty="0">
                <a:solidFill>
                  <a:srgbClr val="264264"/>
                </a:solidFill>
                <a:latin typeface="Interstate ExtraLight"/>
                <a:cs typeface="Interstate ExtraLight"/>
              </a:rPr>
              <a:t>False alarms occur all of the time. In 77% of the cases, the alarm industry, through various verification procedures, does NOT dispatch the authorities. It is the remaining 23% of the calls that become false dispatches. </a:t>
            </a:r>
          </a:p>
          <a:p>
            <a:pPr algn="ctr"/>
            <a:r>
              <a:rPr lang="en-US" sz="1000" dirty="0">
                <a:solidFill>
                  <a:srgbClr val="264264"/>
                </a:solidFill>
                <a:latin typeface="Interstate ExtraLight"/>
                <a:cs typeface="Interstate ExtraLight"/>
              </a:rPr>
              <a:t> </a:t>
            </a:r>
          </a:p>
          <a:p>
            <a:pPr algn="ctr"/>
            <a:r>
              <a:rPr lang="en-US" sz="1000" dirty="0">
                <a:solidFill>
                  <a:srgbClr val="264264"/>
                </a:solidFill>
                <a:latin typeface="Interstate ExtraLight"/>
                <a:cs typeface="Interstate ExtraLight"/>
              </a:rPr>
              <a:t>To fix the problem, it is not enough to reduce false dispatches, we must also reduce false alarms, as they will eventually become false dispatches. </a:t>
            </a:r>
          </a:p>
        </p:txBody>
      </p:sp>
    </p:spTree>
    <p:custDataLst>
      <p:tags r:id="rId1"/>
    </p:custDataLst>
    <p:extLst>
      <p:ext uri="{BB962C8B-B14F-4D97-AF65-F5344CB8AC3E}">
        <p14:creationId xmlns:p14="http://schemas.microsoft.com/office/powerpoint/2010/main" val="2289268447"/>
      </p:ext>
    </p:extLst>
  </p:cSld>
  <p:clrMapOvr>
    <a:masterClrMapping/>
  </p:clrMapOvr>
  <p:transition advClick="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93751" y="1556792"/>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What Causes False Alarms – Reason 1 User Error </a:t>
            </a:r>
            <a:endParaRPr lang="en-US" sz="2000" dirty="0">
              <a:solidFill>
                <a:srgbClr val="FF0000"/>
              </a:solidFill>
              <a:latin typeface="Interstate Bold"/>
              <a:cs typeface="Interstate Bold"/>
            </a:endParaRPr>
          </a:p>
        </p:txBody>
      </p:sp>
      <p:sp>
        <p:nvSpPr>
          <p:cNvPr id="3" name="Rectangle 2"/>
          <p:cNvSpPr/>
          <p:nvPr/>
        </p:nvSpPr>
        <p:spPr>
          <a:xfrm>
            <a:off x="992472" y="2167657"/>
            <a:ext cx="7026189" cy="2626040"/>
          </a:xfrm>
          <a:prstGeom prst="rect">
            <a:avLst/>
          </a:prstGeom>
        </p:spPr>
        <p:txBody>
          <a:bodyPr wrap="square">
            <a:spAutoFit/>
          </a:bodyPr>
          <a:lstStyle/>
          <a:p>
            <a:r>
              <a:rPr lang="en-US" sz="1000" dirty="0">
                <a:solidFill>
                  <a:srgbClr val="264264"/>
                </a:solidFill>
                <a:latin typeface="Interstate ExtraLight"/>
                <a:cs typeface="Interstate ExtraLight"/>
              </a:rPr>
              <a:t>Most user errors occur during the Entry or Exit of a residence or building. Below are a few examples of these occurrences. </a:t>
            </a:r>
          </a:p>
          <a:p>
            <a:pPr>
              <a:lnSpc>
                <a:spcPct val="130000"/>
              </a:lnSpc>
            </a:pPr>
            <a:r>
              <a:rPr lang="en-US" sz="1000" dirty="0">
                <a:solidFill>
                  <a:srgbClr val="264264"/>
                </a:solidFill>
                <a:latin typeface="Interstate ExtraLight"/>
                <a:cs typeface="Interstate ExtraLight"/>
              </a:rPr>
              <a:t> </a:t>
            </a:r>
          </a:p>
          <a:p>
            <a:pPr>
              <a:lnSpc>
                <a:spcPct val="130000"/>
              </a:lnSpc>
            </a:pPr>
            <a:r>
              <a:rPr lang="en-US" sz="1000" dirty="0">
                <a:solidFill>
                  <a:srgbClr val="264264"/>
                </a:solidFill>
                <a:latin typeface="Interstate Bold"/>
                <a:cs typeface="Interstate Bold"/>
              </a:rPr>
              <a:t>•         User Arms - Exits - Re-enters </a:t>
            </a:r>
          </a:p>
          <a:p>
            <a:pPr>
              <a:lnSpc>
                <a:spcPct val="130000"/>
              </a:lnSpc>
            </a:pPr>
            <a:r>
              <a:rPr lang="en-US" sz="1000" dirty="0">
                <a:solidFill>
                  <a:srgbClr val="264264"/>
                </a:solidFill>
                <a:latin typeface="Interstate Bold"/>
                <a:cs typeface="Interstate Bold"/>
              </a:rPr>
              <a:t>•         User Arms - Fails to Exit in Time </a:t>
            </a:r>
          </a:p>
          <a:p>
            <a:pPr>
              <a:lnSpc>
                <a:spcPct val="130000"/>
              </a:lnSpc>
            </a:pPr>
            <a:r>
              <a:rPr lang="en-US" sz="1000" dirty="0">
                <a:solidFill>
                  <a:srgbClr val="264264"/>
                </a:solidFill>
                <a:latin typeface="Interstate Bold"/>
                <a:cs typeface="Interstate Bold"/>
              </a:rPr>
              <a:t>•         User Arms - Building is Still Occupied </a:t>
            </a:r>
          </a:p>
          <a:p>
            <a:pPr>
              <a:lnSpc>
                <a:spcPct val="130000"/>
              </a:lnSpc>
            </a:pPr>
            <a:r>
              <a:rPr lang="en-US" sz="1000" dirty="0">
                <a:solidFill>
                  <a:srgbClr val="264264"/>
                </a:solidFill>
                <a:latin typeface="Interstate Bold"/>
                <a:cs typeface="Interstate Bold"/>
              </a:rPr>
              <a:t>•         User Arms - Exits through Wrong Door </a:t>
            </a:r>
          </a:p>
          <a:p>
            <a:pPr>
              <a:lnSpc>
                <a:spcPct val="130000"/>
              </a:lnSpc>
            </a:pPr>
            <a:r>
              <a:rPr lang="en-US" sz="1000" dirty="0">
                <a:solidFill>
                  <a:srgbClr val="264264"/>
                </a:solidFill>
                <a:latin typeface="Interstate Bold"/>
                <a:cs typeface="Interstate Bold"/>
              </a:rPr>
              <a:t>•         User Arms - Fails to Exit at All! </a:t>
            </a:r>
          </a:p>
          <a:p>
            <a:pPr>
              <a:lnSpc>
                <a:spcPct val="130000"/>
              </a:lnSpc>
            </a:pPr>
            <a:r>
              <a:rPr lang="en-US" sz="1000" dirty="0">
                <a:solidFill>
                  <a:srgbClr val="264264"/>
                </a:solidFill>
                <a:latin typeface="Interstate Bold"/>
                <a:cs typeface="Interstate Bold"/>
              </a:rPr>
              <a:t>•         User Enters - Forgets Code </a:t>
            </a:r>
          </a:p>
          <a:p>
            <a:pPr>
              <a:lnSpc>
                <a:spcPct val="130000"/>
              </a:lnSpc>
            </a:pPr>
            <a:r>
              <a:rPr lang="en-US" sz="1000" dirty="0">
                <a:solidFill>
                  <a:srgbClr val="264264"/>
                </a:solidFill>
                <a:latin typeface="Interstate Bold"/>
                <a:cs typeface="Interstate Bold"/>
              </a:rPr>
              <a:t>•         User Enters - Fails to Disarm in Time </a:t>
            </a:r>
          </a:p>
          <a:p>
            <a:pPr>
              <a:lnSpc>
                <a:spcPct val="130000"/>
              </a:lnSpc>
            </a:pPr>
            <a:r>
              <a:rPr lang="en-US" sz="1000" dirty="0">
                <a:solidFill>
                  <a:srgbClr val="264264"/>
                </a:solidFill>
                <a:latin typeface="Interstate Bold"/>
                <a:cs typeface="Interstate Bold"/>
              </a:rPr>
              <a:t>•         User Enters - Unfamiliar with Systems </a:t>
            </a:r>
          </a:p>
          <a:p>
            <a:pPr>
              <a:lnSpc>
                <a:spcPct val="130000"/>
              </a:lnSpc>
            </a:pPr>
            <a:r>
              <a:rPr lang="en-US" sz="1000" dirty="0">
                <a:solidFill>
                  <a:srgbClr val="264264"/>
                </a:solidFill>
                <a:latin typeface="Interstate Bold"/>
                <a:cs typeface="Interstate Bold"/>
              </a:rPr>
              <a:t>•         User Enters - Through the Wrong Door </a:t>
            </a:r>
          </a:p>
          <a:p>
            <a:pPr lvl="1">
              <a:lnSpc>
                <a:spcPct val="130000"/>
              </a:lnSpc>
            </a:pPr>
            <a:r>
              <a:rPr lang="en-US" sz="1000" dirty="0" smtClean="0">
                <a:solidFill>
                  <a:srgbClr val="264264"/>
                </a:solidFill>
                <a:latin typeface="Interstate Bold"/>
                <a:cs typeface="Interstate Bold"/>
              </a:rPr>
              <a:t>	-Non-Delayed </a:t>
            </a:r>
            <a:endParaRPr lang="en-US" sz="1000" dirty="0">
              <a:solidFill>
                <a:srgbClr val="264264"/>
              </a:solidFill>
              <a:latin typeface="Interstate Bold"/>
              <a:cs typeface="Interstate Bold"/>
            </a:endParaRPr>
          </a:p>
          <a:p>
            <a:pPr lvl="1">
              <a:lnSpc>
                <a:spcPct val="130000"/>
              </a:lnSpc>
            </a:pPr>
            <a:r>
              <a:rPr lang="en-US" sz="1000" dirty="0" smtClean="0">
                <a:solidFill>
                  <a:srgbClr val="264264"/>
                </a:solidFill>
                <a:latin typeface="Interstate Bold"/>
                <a:cs typeface="Interstate Bold"/>
              </a:rPr>
              <a:t>	-</a:t>
            </a:r>
            <a:r>
              <a:rPr lang="en-US" sz="1000" dirty="0">
                <a:solidFill>
                  <a:srgbClr val="264264"/>
                </a:solidFill>
                <a:latin typeface="Interstate Bold"/>
                <a:cs typeface="Interstate Bold"/>
              </a:rPr>
              <a:t>No Keypad - Unable to Hear Prewarn </a:t>
            </a:r>
          </a:p>
        </p:txBody>
      </p:sp>
      <p:pic>
        <p:nvPicPr>
          <p:cNvPr id="4" name="Picture 3"/>
          <p:cNvPicPr>
            <a:picLocks noChangeAspect="1"/>
          </p:cNvPicPr>
          <p:nvPr/>
        </p:nvPicPr>
        <p:blipFill>
          <a:blip r:embed="rId3"/>
          <a:stretch>
            <a:fillRect/>
          </a:stretch>
        </p:blipFill>
        <p:spPr>
          <a:xfrm>
            <a:off x="6023301" y="2570584"/>
            <a:ext cx="2311400" cy="2514600"/>
          </a:xfrm>
          <a:prstGeom prst="rect">
            <a:avLst/>
          </a:prstGeom>
        </p:spPr>
      </p:pic>
    </p:spTree>
    <p:custDataLst>
      <p:tags r:id="rId1"/>
    </p:custDataLst>
    <p:extLst>
      <p:ext uri="{BB962C8B-B14F-4D97-AF65-F5344CB8AC3E}">
        <p14:creationId xmlns:p14="http://schemas.microsoft.com/office/powerpoint/2010/main" val="687239007"/>
      </p:ext>
    </p:extLst>
  </p:cSld>
  <p:clrMapOvr>
    <a:masterClrMapping/>
  </p:clrMapOvr>
  <p:transition advClick="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9552" y="1772816"/>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What Causes a False Alarm – Reason 2 Misapplication </a:t>
            </a:r>
            <a:endParaRPr lang="en-US" sz="2000" dirty="0">
              <a:solidFill>
                <a:srgbClr val="FF0000"/>
              </a:solidFill>
              <a:latin typeface="Interstate Bold"/>
              <a:cs typeface="Interstate Bold"/>
            </a:endParaRPr>
          </a:p>
        </p:txBody>
      </p:sp>
      <p:sp>
        <p:nvSpPr>
          <p:cNvPr id="3" name="Rectangle 2"/>
          <p:cNvSpPr/>
          <p:nvPr/>
        </p:nvSpPr>
        <p:spPr>
          <a:xfrm>
            <a:off x="3095902" y="2636912"/>
            <a:ext cx="5248729" cy="892552"/>
          </a:xfrm>
          <a:prstGeom prst="rect">
            <a:avLst/>
          </a:prstGeom>
        </p:spPr>
        <p:txBody>
          <a:bodyPr wrap="square">
            <a:spAutoFit/>
          </a:bodyPr>
          <a:lstStyle/>
          <a:p>
            <a:pPr>
              <a:lnSpc>
                <a:spcPct val="130000"/>
              </a:lnSpc>
            </a:pPr>
            <a:r>
              <a:rPr lang="en-US" sz="1000" dirty="0">
                <a:solidFill>
                  <a:srgbClr val="264264"/>
                </a:solidFill>
                <a:latin typeface="Interstate Bold"/>
                <a:cs typeface="Interstate Bold"/>
              </a:rPr>
              <a:t>The Second </a:t>
            </a:r>
            <a:r>
              <a:rPr lang="en-US" sz="1000" dirty="0" smtClean="0">
                <a:solidFill>
                  <a:srgbClr val="264264"/>
                </a:solidFill>
                <a:latin typeface="Interstate Bold"/>
                <a:cs typeface="Interstate Bold"/>
              </a:rPr>
              <a:t>Most </a:t>
            </a:r>
            <a:r>
              <a:rPr lang="en-US" sz="1000" dirty="0">
                <a:solidFill>
                  <a:srgbClr val="264264"/>
                </a:solidFill>
                <a:latin typeface="Interstate Bold"/>
                <a:cs typeface="Interstate Bold"/>
              </a:rPr>
              <a:t>C</a:t>
            </a:r>
            <a:r>
              <a:rPr lang="en-US" sz="1000" dirty="0" smtClean="0">
                <a:solidFill>
                  <a:srgbClr val="264264"/>
                </a:solidFill>
                <a:latin typeface="Interstate Bold"/>
                <a:cs typeface="Interstate Bold"/>
              </a:rPr>
              <a:t>ommon Problem </a:t>
            </a:r>
            <a:r>
              <a:rPr lang="en-US" sz="1000" dirty="0" smtClean="0">
                <a:solidFill>
                  <a:srgbClr val="264264"/>
                </a:solidFill>
                <a:latin typeface="Interstate ExtraLight"/>
                <a:cs typeface="Interstate ExtraLight"/>
              </a:rPr>
              <a:t>is </a:t>
            </a:r>
            <a:r>
              <a:rPr lang="en-US" sz="1000" dirty="0">
                <a:solidFill>
                  <a:srgbClr val="264264"/>
                </a:solidFill>
                <a:latin typeface="Interstate ExtraLight"/>
                <a:cs typeface="Interstate ExtraLight"/>
              </a:rPr>
              <a:t>misapplication of </a:t>
            </a:r>
            <a:r>
              <a:rPr lang="en-US" sz="1000" dirty="0" smtClean="0">
                <a:solidFill>
                  <a:srgbClr val="264264"/>
                </a:solidFill>
                <a:latin typeface="Interstate ExtraLight"/>
                <a:cs typeface="Interstate ExtraLight"/>
              </a:rPr>
              <a:t>technology. Because our technology is wireless, a lot of users think they can use the equipment any where. It is very important that the user know and understand the manufacturers specifications and use the equipment accordingly.</a:t>
            </a:r>
            <a:endParaRPr lang="en-US" sz="1000" dirty="0">
              <a:solidFill>
                <a:srgbClr val="264264"/>
              </a:solidFill>
              <a:latin typeface="Interstate ExtraLight"/>
              <a:cs typeface="Interstate ExtraLight"/>
            </a:endParaRPr>
          </a:p>
        </p:txBody>
      </p:sp>
      <p:pic>
        <p:nvPicPr>
          <p:cNvPr id="4" name="Picture 3" descr="wireless.ps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87624" y="2636912"/>
            <a:ext cx="2515896" cy="2445833"/>
          </a:xfrm>
          <a:prstGeom prst="rect">
            <a:avLst/>
          </a:prstGeom>
        </p:spPr>
      </p:pic>
    </p:spTree>
    <p:custDataLst>
      <p:tags r:id="rId1"/>
    </p:custDataLst>
    <p:extLst>
      <p:ext uri="{BB962C8B-B14F-4D97-AF65-F5344CB8AC3E}">
        <p14:creationId xmlns:p14="http://schemas.microsoft.com/office/powerpoint/2010/main" val="2837403685"/>
      </p:ext>
    </p:extLst>
  </p:cSld>
  <p:clrMapOvr>
    <a:masterClrMapping/>
  </p:clrMapOvr>
  <p:transition advClick="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8084" y="1876369"/>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What Causes a False Alarm – Reason 3 Power Related </a:t>
            </a:r>
            <a:endParaRPr lang="en-US" sz="2000" dirty="0">
              <a:solidFill>
                <a:srgbClr val="FF0000"/>
              </a:solidFill>
              <a:latin typeface="Interstate Bold"/>
              <a:cs typeface="Interstate Bold"/>
            </a:endParaRPr>
          </a:p>
        </p:txBody>
      </p:sp>
      <p:sp>
        <p:nvSpPr>
          <p:cNvPr id="3" name="Rectangle 2"/>
          <p:cNvSpPr/>
          <p:nvPr/>
        </p:nvSpPr>
        <p:spPr>
          <a:xfrm>
            <a:off x="633846" y="2348880"/>
            <a:ext cx="8000452" cy="523220"/>
          </a:xfrm>
          <a:prstGeom prst="rect">
            <a:avLst/>
          </a:prstGeom>
        </p:spPr>
        <p:txBody>
          <a:bodyPr wrap="square">
            <a:spAutoFit/>
          </a:bodyPr>
          <a:lstStyle/>
          <a:p>
            <a:pPr>
              <a:lnSpc>
                <a:spcPct val="140000"/>
              </a:lnSpc>
            </a:pPr>
            <a:r>
              <a:rPr lang="en-US" sz="1000" dirty="0">
                <a:solidFill>
                  <a:srgbClr val="264264"/>
                </a:solidFill>
                <a:latin typeface="Interstate Bold"/>
                <a:cs typeface="Interstate Bold"/>
              </a:rPr>
              <a:t>The Third most common </a:t>
            </a:r>
            <a:r>
              <a:rPr lang="en-US" sz="1000" dirty="0" smtClean="0">
                <a:solidFill>
                  <a:srgbClr val="264264"/>
                </a:solidFill>
                <a:latin typeface="Interstate Bold"/>
                <a:cs typeface="Interstate Bold"/>
              </a:rPr>
              <a:t>problem </a:t>
            </a:r>
            <a:r>
              <a:rPr lang="en-US" sz="1000" dirty="0" smtClean="0">
                <a:solidFill>
                  <a:srgbClr val="264264"/>
                </a:solidFill>
                <a:latin typeface="Interstate ExtraLight"/>
                <a:cs typeface="Interstate ExtraLight"/>
              </a:rPr>
              <a:t>is </a:t>
            </a:r>
            <a:r>
              <a:rPr lang="en-US" sz="1000" dirty="0">
                <a:solidFill>
                  <a:srgbClr val="264264"/>
                </a:solidFill>
                <a:latin typeface="Interstate ExtraLight"/>
                <a:cs typeface="Interstate ExtraLight"/>
              </a:rPr>
              <a:t>power related. </a:t>
            </a:r>
            <a:r>
              <a:rPr lang="en-US" sz="1000" dirty="0" smtClean="0">
                <a:solidFill>
                  <a:srgbClr val="264264"/>
                </a:solidFill>
                <a:latin typeface="Interstate ExtraLight"/>
                <a:cs typeface="Interstate ExtraLight"/>
              </a:rPr>
              <a:t>Either the customer has the system powered incorrectly or the was a power surge of some kind. The batteries running low on sensors could also be potential for a false alarm. </a:t>
            </a:r>
            <a:endParaRPr lang="en-US" sz="1000" dirty="0">
              <a:solidFill>
                <a:srgbClr val="264264"/>
              </a:solidFill>
              <a:latin typeface="Interstate ExtraLight"/>
              <a:cs typeface="Interstate ExtraLight"/>
            </a:endParaRPr>
          </a:p>
        </p:txBody>
      </p:sp>
      <p:pic>
        <p:nvPicPr>
          <p:cNvPr id="4" name="Picture 3"/>
          <p:cNvPicPr>
            <a:picLocks noChangeAspect="1"/>
          </p:cNvPicPr>
          <p:nvPr/>
        </p:nvPicPr>
        <p:blipFill>
          <a:blip r:embed="rId3"/>
          <a:stretch>
            <a:fillRect/>
          </a:stretch>
        </p:blipFill>
        <p:spPr>
          <a:xfrm>
            <a:off x="2497169" y="3402421"/>
            <a:ext cx="1559244" cy="1511020"/>
          </a:xfrm>
          <a:prstGeom prst="rect">
            <a:avLst/>
          </a:prstGeom>
        </p:spPr>
      </p:pic>
      <p:pic>
        <p:nvPicPr>
          <p:cNvPr id="5" name="Picture 4"/>
          <p:cNvPicPr>
            <a:picLocks noChangeAspect="1"/>
          </p:cNvPicPr>
          <p:nvPr/>
        </p:nvPicPr>
        <p:blipFill>
          <a:blip r:embed="rId4"/>
          <a:stretch>
            <a:fillRect/>
          </a:stretch>
        </p:blipFill>
        <p:spPr>
          <a:xfrm>
            <a:off x="4716016" y="3381601"/>
            <a:ext cx="1971041" cy="1552660"/>
          </a:xfrm>
          <a:prstGeom prst="rect">
            <a:avLst/>
          </a:prstGeom>
        </p:spPr>
      </p:pic>
    </p:spTree>
    <p:custDataLst>
      <p:tags r:id="rId1"/>
    </p:custDataLst>
    <p:extLst>
      <p:ext uri="{BB962C8B-B14F-4D97-AF65-F5344CB8AC3E}">
        <p14:creationId xmlns:p14="http://schemas.microsoft.com/office/powerpoint/2010/main" val="2233402113"/>
      </p:ext>
    </p:extLst>
  </p:cSld>
  <p:clrMapOvr>
    <a:masterClrMapping/>
  </p:clrMapOvr>
  <p:transition advClick="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70625" y="1628800"/>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FF0000"/>
                </a:solidFill>
                <a:latin typeface="Interstate ExtraLight"/>
                <a:cs typeface="Interstate ExtraLight"/>
              </a:rPr>
              <a:t>What to do if a False Alarm Occurs </a:t>
            </a:r>
            <a:endParaRPr lang="en-US" sz="2000" dirty="0">
              <a:solidFill>
                <a:srgbClr val="FF0000"/>
              </a:solidFill>
              <a:latin typeface="Interstate Bold"/>
              <a:cs typeface="Interstate Bold"/>
            </a:endParaRPr>
          </a:p>
        </p:txBody>
      </p:sp>
      <p:sp>
        <p:nvSpPr>
          <p:cNvPr id="3" name="TextBox 2"/>
          <p:cNvSpPr txBox="1"/>
          <p:nvPr/>
        </p:nvSpPr>
        <p:spPr>
          <a:xfrm>
            <a:off x="706582" y="2204864"/>
            <a:ext cx="7385131" cy="2106667"/>
          </a:xfrm>
          <a:prstGeom prst="rect">
            <a:avLst/>
          </a:prstGeom>
          <a:noFill/>
        </p:spPr>
        <p:txBody>
          <a:bodyPr wrap="square" rtlCol="0">
            <a:spAutoFit/>
          </a:bodyPr>
          <a:lstStyle/>
          <a:p>
            <a:pPr algn="ctr">
              <a:lnSpc>
                <a:spcPct val="120000"/>
              </a:lnSpc>
            </a:pPr>
            <a:r>
              <a:rPr lang="en-US" sz="1000" dirty="0" smtClean="0">
                <a:solidFill>
                  <a:srgbClr val="264264"/>
                </a:solidFill>
                <a:latin typeface="Interstate ExtraLight"/>
                <a:cs typeface="Interstate ExtraLight"/>
              </a:rPr>
              <a:t>If a false alarm occurs and the customer knows for sure it was not an actual break in they can call us at 1-800-951-5111 Option 4 and request that the dispatch be canceled provided they can verify who they are by using the last 4 of their social or their verbal password.</a:t>
            </a:r>
          </a:p>
          <a:p>
            <a:pPr algn="ctr">
              <a:lnSpc>
                <a:spcPct val="120000"/>
              </a:lnSpc>
            </a:pPr>
            <a:endParaRPr lang="en-US" sz="1000" dirty="0">
              <a:solidFill>
                <a:srgbClr val="264264"/>
              </a:solidFill>
              <a:latin typeface="Interstate ExtraLight"/>
              <a:cs typeface="Interstate ExtraLight"/>
            </a:endParaRPr>
          </a:p>
          <a:p>
            <a:pPr algn="ctr">
              <a:lnSpc>
                <a:spcPct val="120000"/>
              </a:lnSpc>
            </a:pPr>
            <a:r>
              <a:rPr lang="en-US" sz="1000" dirty="0" smtClean="0">
                <a:solidFill>
                  <a:srgbClr val="264264"/>
                </a:solidFill>
                <a:latin typeface="Interstate ExtraLight"/>
                <a:cs typeface="Interstate ExtraLight"/>
              </a:rPr>
              <a:t>Or</a:t>
            </a:r>
          </a:p>
          <a:p>
            <a:pPr algn="ctr">
              <a:lnSpc>
                <a:spcPct val="120000"/>
              </a:lnSpc>
            </a:pPr>
            <a:endParaRPr lang="en-US" sz="1000" dirty="0">
              <a:solidFill>
                <a:srgbClr val="264264"/>
              </a:solidFill>
              <a:latin typeface="Interstate ExtraLight"/>
              <a:cs typeface="Interstate ExtraLight"/>
            </a:endParaRPr>
          </a:p>
          <a:p>
            <a:pPr algn="ctr">
              <a:lnSpc>
                <a:spcPct val="120000"/>
              </a:lnSpc>
            </a:pPr>
            <a:r>
              <a:rPr lang="en-US" sz="1000" dirty="0" smtClean="0">
                <a:solidFill>
                  <a:srgbClr val="264264"/>
                </a:solidFill>
                <a:latin typeface="Interstate Bold"/>
                <a:cs typeface="Interstate Bold"/>
              </a:rPr>
              <a:t>The customer can call the monitoring station directly at 1-877-274-0604</a:t>
            </a:r>
            <a:r>
              <a:rPr lang="en-US" sz="1000" dirty="0" smtClean="0">
                <a:solidFill>
                  <a:srgbClr val="264264"/>
                </a:solidFill>
                <a:latin typeface="Interstate ExtraLight"/>
                <a:cs typeface="Interstate ExtraLight"/>
              </a:rPr>
              <a:t>. They will need to provide their verbal password in order to cancel dispatch.</a:t>
            </a:r>
          </a:p>
          <a:p>
            <a:pPr algn="ctr">
              <a:lnSpc>
                <a:spcPct val="120000"/>
              </a:lnSpc>
            </a:pPr>
            <a:endParaRPr lang="en-US" sz="1000" dirty="0">
              <a:solidFill>
                <a:srgbClr val="264264"/>
              </a:solidFill>
              <a:latin typeface="Interstate ExtraLight"/>
              <a:cs typeface="Interstate ExtraLight"/>
            </a:endParaRPr>
          </a:p>
          <a:p>
            <a:pPr algn="ctr">
              <a:lnSpc>
                <a:spcPct val="120000"/>
              </a:lnSpc>
            </a:pPr>
            <a:r>
              <a:rPr lang="en-US" sz="1000" dirty="0" smtClean="0">
                <a:solidFill>
                  <a:srgbClr val="264264"/>
                </a:solidFill>
                <a:latin typeface="Interstate ExtraLight"/>
                <a:cs typeface="Interstate ExtraLight"/>
              </a:rPr>
              <a:t>If a representative is on the phone with the customer and a false alarm occurs. Immediately place the customer on hold and dial the monitoring station dealer services at 1-800-482-9800. The customer will need to provide a valid passcode. </a:t>
            </a:r>
            <a:endParaRPr lang="en-US" sz="1000" dirty="0">
              <a:solidFill>
                <a:srgbClr val="264264"/>
              </a:solidFill>
              <a:latin typeface="Interstate ExtraLight"/>
              <a:cs typeface="Interstate ExtraLight"/>
            </a:endParaRPr>
          </a:p>
        </p:txBody>
      </p:sp>
      <p:pic>
        <p:nvPicPr>
          <p:cNvPr id="4" name="Picture 3"/>
          <p:cNvPicPr>
            <a:picLocks noChangeAspect="1"/>
          </p:cNvPicPr>
          <p:nvPr/>
        </p:nvPicPr>
        <p:blipFill>
          <a:blip r:embed="rId3"/>
          <a:stretch>
            <a:fillRect/>
          </a:stretch>
        </p:blipFill>
        <p:spPr>
          <a:xfrm>
            <a:off x="1115616" y="4509120"/>
            <a:ext cx="1449027" cy="1014319"/>
          </a:xfrm>
          <a:prstGeom prst="rect">
            <a:avLst/>
          </a:prstGeom>
        </p:spPr>
      </p:pic>
    </p:spTree>
    <p:custDataLst>
      <p:tags r:id="rId1"/>
    </p:custDataLst>
    <p:extLst>
      <p:ext uri="{BB962C8B-B14F-4D97-AF65-F5344CB8AC3E}">
        <p14:creationId xmlns:p14="http://schemas.microsoft.com/office/powerpoint/2010/main" val="1397532926"/>
      </p:ext>
    </p:extLst>
  </p:cSld>
  <p:clrMapOvr>
    <a:masterClrMapping/>
  </p:clrMapOvr>
  <p:transition advClick="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1660" y="2420888"/>
            <a:ext cx="6120680" cy="1323439"/>
          </a:xfrm>
          <a:prstGeom prst="rect">
            <a:avLst/>
          </a:prstGeom>
          <a:noFill/>
        </p:spPr>
        <p:txBody>
          <a:bodyPr wrap="square" rtlCol="0">
            <a:spAutoFit/>
          </a:bodyPr>
          <a:lstStyle/>
          <a:p>
            <a:pPr algn="ctr"/>
            <a:r>
              <a:rPr lang="en-US" sz="8000" dirty="0" smtClean="0">
                <a:solidFill>
                  <a:srgbClr val="FF0000"/>
                </a:solidFill>
                <a:latin typeface="Interstate ExtraLight"/>
              </a:rPr>
              <a:t>Questions?</a:t>
            </a:r>
            <a:endParaRPr lang="en-US" sz="8000" dirty="0">
              <a:solidFill>
                <a:srgbClr val="FF0000"/>
              </a:solidFill>
              <a:latin typeface="Interstate ExtraLight"/>
            </a:endParaRPr>
          </a:p>
        </p:txBody>
      </p:sp>
    </p:spTree>
    <p:custDataLst>
      <p:tags r:id="rId1"/>
    </p:custDataLst>
    <p:extLst>
      <p:ext uri="{BB962C8B-B14F-4D97-AF65-F5344CB8AC3E}">
        <p14:creationId xmlns:p14="http://schemas.microsoft.com/office/powerpoint/2010/main" val="4007392650"/>
      </p:ext>
    </p:extLst>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8084" y="1484784"/>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0E66A5"/>
                </a:solidFill>
                <a:latin typeface="Interstate ExtraLight"/>
                <a:cs typeface="Interstate ExtraLight"/>
              </a:rPr>
              <a:t>Where Burglars Enter a House</a:t>
            </a:r>
            <a:endParaRPr lang="en-US" sz="2000" dirty="0">
              <a:solidFill>
                <a:srgbClr val="0E66A5"/>
              </a:solidFill>
              <a:latin typeface="Interstate ExtraLight"/>
              <a:cs typeface="Interstate ExtraLight"/>
            </a:endParaRPr>
          </a:p>
        </p:txBody>
      </p:sp>
      <p:sp>
        <p:nvSpPr>
          <p:cNvPr id="3" name="TextBox 2"/>
          <p:cNvSpPr txBox="1"/>
          <p:nvPr/>
        </p:nvSpPr>
        <p:spPr>
          <a:xfrm>
            <a:off x="524528" y="2360011"/>
            <a:ext cx="4536723" cy="3032369"/>
          </a:xfrm>
          <a:prstGeom prst="rect">
            <a:avLst/>
          </a:prstGeom>
          <a:noFill/>
        </p:spPr>
        <p:txBody>
          <a:bodyPr wrap="square" rtlCol="0">
            <a:spAutoFit/>
          </a:bodyPr>
          <a:lstStyle/>
          <a:p>
            <a:endParaRPr lang="en-US" sz="1100" dirty="0" smtClean="0">
              <a:solidFill>
                <a:srgbClr val="0E66A5"/>
              </a:solidFill>
              <a:latin typeface="Interstate Bold"/>
              <a:cs typeface="Interstate Bold"/>
            </a:endParaRPr>
          </a:p>
          <a:p>
            <a:endParaRPr lang="en-US" sz="1100" dirty="0" smtClean="0">
              <a:solidFill>
                <a:srgbClr val="0E66A5"/>
              </a:solidFill>
              <a:latin typeface="Interstate Bold"/>
              <a:cs typeface="Interstate Bold"/>
            </a:endParaRPr>
          </a:p>
          <a:p>
            <a:pPr>
              <a:lnSpc>
                <a:spcPct val="50000"/>
              </a:lnSpc>
            </a:pPr>
            <a:r>
              <a:rPr lang="en-US" sz="1050" dirty="0" smtClean="0">
                <a:solidFill>
                  <a:srgbClr val="264264"/>
                </a:solidFill>
                <a:latin typeface="Interstate Bold"/>
                <a:cs typeface="Interstate Bold"/>
              </a:rPr>
              <a:t>81% of residential burglaries occur through</a:t>
            </a:r>
          </a:p>
          <a:p>
            <a:pPr>
              <a:lnSpc>
                <a:spcPct val="120000"/>
              </a:lnSpc>
            </a:pPr>
            <a:r>
              <a:rPr lang="en-US" sz="1050" dirty="0" smtClean="0">
                <a:solidFill>
                  <a:srgbClr val="264264"/>
                </a:solidFill>
                <a:latin typeface="Interstate Bold"/>
                <a:cs typeface="Interstate Bold"/>
              </a:rPr>
              <a:t>the first floor.</a:t>
            </a:r>
          </a:p>
          <a:p>
            <a:pPr>
              <a:lnSpc>
                <a:spcPct val="120000"/>
              </a:lnSpc>
            </a:pPr>
            <a:r>
              <a:rPr lang="en-US" sz="1050" dirty="0" smtClean="0">
                <a:solidFill>
                  <a:srgbClr val="264264"/>
                </a:solidFill>
                <a:latin typeface="Interstate Bold"/>
                <a:cs typeface="Interstate Bold"/>
              </a:rPr>
              <a:t>34% through the front door.</a:t>
            </a:r>
          </a:p>
          <a:p>
            <a:pPr>
              <a:lnSpc>
                <a:spcPct val="120000"/>
              </a:lnSpc>
            </a:pPr>
            <a:r>
              <a:rPr lang="en-US" sz="1050" dirty="0" smtClean="0">
                <a:solidFill>
                  <a:srgbClr val="264264"/>
                </a:solidFill>
                <a:latin typeface="Interstate Bold"/>
                <a:cs typeface="Interstate Bold"/>
              </a:rPr>
              <a:t>23% through a first-floor window.</a:t>
            </a:r>
          </a:p>
          <a:p>
            <a:pPr>
              <a:lnSpc>
                <a:spcPct val="120000"/>
              </a:lnSpc>
            </a:pPr>
            <a:r>
              <a:rPr lang="en-US" sz="1050" dirty="0" smtClean="0">
                <a:solidFill>
                  <a:srgbClr val="264264"/>
                </a:solidFill>
                <a:latin typeface="Interstate Bold"/>
                <a:cs typeface="Interstate Bold"/>
              </a:rPr>
              <a:t>22% through the back door.</a:t>
            </a:r>
          </a:p>
          <a:p>
            <a:pPr>
              <a:lnSpc>
                <a:spcPct val="120000"/>
              </a:lnSpc>
            </a:pPr>
            <a:r>
              <a:rPr lang="en-US" sz="1050" dirty="0" smtClean="0">
                <a:solidFill>
                  <a:srgbClr val="264264"/>
                </a:solidFill>
                <a:latin typeface="Interstate Bold"/>
                <a:cs typeface="Interstate Bold"/>
              </a:rPr>
              <a:t>9% through the garage.</a:t>
            </a:r>
          </a:p>
          <a:p>
            <a:pPr>
              <a:lnSpc>
                <a:spcPct val="120000"/>
              </a:lnSpc>
            </a:pPr>
            <a:r>
              <a:rPr lang="en-US" sz="1050" dirty="0" smtClean="0">
                <a:solidFill>
                  <a:srgbClr val="264264"/>
                </a:solidFill>
                <a:latin typeface="Interstate Bold"/>
                <a:cs typeface="Interstate Bold"/>
              </a:rPr>
              <a:t>4% through a basement.</a:t>
            </a:r>
          </a:p>
          <a:p>
            <a:pPr>
              <a:lnSpc>
                <a:spcPct val="120000"/>
              </a:lnSpc>
            </a:pPr>
            <a:r>
              <a:rPr lang="en-US" sz="1050" dirty="0" smtClean="0">
                <a:solidFill>
                  <a:srgbClr val="264264"/>
                </a:solidFill>
                <a:latin typeface="Interstate Bold"/>
                <a:cs typeface="Interstate Bold"/>
              </a:rPr>
              <a:t>4% through an unlocked entrance.</a:t>
            </a:r>
          </a:p>
          <a:p>
            <a:pPr>
              <a:lnSpc>
                <a:spcPct val="120000"/>
              </a:lnSpc>
            </a:pPr>
            <a:r>
              <a:rPr lang="en-US" sz="1050" dirty="0" smtClean="0">
                <a:solidFill>
                  <a:srgbClr val="264264"/>
                </a:solidFill>
                <a:latin typeface="Interstate Bold"/>
                <a:cs typeface="Interstate Bold"/>
              </a:rPr>
              <a:t>2% through a storage area.</a:t>
            </a:r>
          </a:p>
          <a:p>
            <a:pPr>
              <a:lnSpc>
                <a:spcPct val="120000"/>
              </a:lnSpc>
            </a:pPr>
            <a:r>
              <a:rPr lang="en-US" sz="1050" dirty="0" smtClean="0">
                <a:solidFill>
                  <a:srgbClr val="264264"/>
                </a:solidFill>
                <a:latin typeface="Interstate Bold"/>
                <a:cs typeface="Interstate Bold"/>
              </a:rPr>
              <a:t>2% through the second floor.</a:t>
            </a:r>
          </a:p>
          <a:p>
            <a:pPr>
              <a:lnSpc>
                <a:spcPct val="120000"/>
              </a:lnSpc>
            </a:pPr>
            <a:endParaRPr lang="en-US" sz="1000" dirty="0">
              <a:latin typeface="Interstate Bold"/>
              <a:cs typeface="Interstate Bold"/>
            </a:endParaRPr>
          </a:p>
          <a:p>
            <a:pPr>
              <a:lnSpc>
                <a:spcPct val="120000"/>
              </a:lnSpc>
            </a:pPr>
            <a:r>
              <a:rPr lang="en-US" sz="1000" dirty="0" smtClean="0">
                <a:solidFill>
                  <a:srgbClr val="EA1C24"/>
                </a:solidFill>
                <a:latin typeface="Interstate Bold"/>
                <a:cs typeface="Interstate Bold"/>
              </a:rPr>
              <a:t>*A study conducted in Connecticut showed that 12% of burglaries occurred through an unlocked door and in 41% of burglaries where there was an alarm system, the system was not turned on</a:t>
            </a:r>
          </a:p>
        </p:txBody>
      </p:sp>
      <p:pic>
        <p:nvPicPr>
          <p:cNvPr id="4" name="Picture 3"/>
          <p:cNvPicPr>
            <a:picLocks noChangeAspect="1"/>
          </p:cNvPicPr>
          <p:nvPr/>
        </p:nvPicPr>
        <p:blipFill>
          <a:blip r:embed="rId3"/>
          <a:stretch>
            <a:fillRect/>
          </a:stretch>
        </p:blipFill>
        <p:spPr>
          <a:xfrm>
            <a:off x="5508104" y="2677582"/>
            <a:ext cx="3006456" cy="2335594"/>
          </a:xfrm>
          <a:prstGeom prst="rect">
            <a:avLst/>
          </a:prstGeom>
        </p:spPr>
      </p:pic>
      <p:sp>
        <p:nvSpPr>
          <p:cNvPr id="5" name="Rectangle 4"/>
          <p:cNvSpPr/>
          <p:nvPr/>
        </p:nvSpPr>
        <p:spPr>
          <a:xfrm>
            <a:off x="531584" y="1916832"/>
            <a:ext cx="7808082" cy="523220"/>
          </a:xfrm>
          <a:prstGeom prst="rect">
            <a:avLst/>
          </a:prstGeom>
        </p:spPr>
        <p:txBody>
          <a:bodyPr wrap="square">
            <a:spAutoFit/>
          </a:bodyPr>
          <a:lstStyle/>
          <a:p>
            <a:r>
              <a:rPr lang="en-US" sz="1400" dirty="0">
                <a:solidFill>
                  <a:srgbClr val="264264"/>
                </a:solidFill>
                <a:latin typeface="Interstate Bold"/>
                <a:cs typeface="Interstate Bold"/>
              </a:rPr>
              <a:t>A survey conducted by </a:t>
            </a:r>
            <a:r>
              <a:rPr lang="en-US" sz="1400" i="1" dirty="0">
                <a:solidFill>
                  <a:srgbClr val="264264"/>
                </a:solidFill>
                <a:latin typeface="Interstate Bold"/>
                <a:cs typeface="Interstate Bold"/>
              </a:rPr>
              <a:t>Temple University </a:t>
            </a:r>
            <a:r>
              <a:rPr lang="en-US" sz="1400" dirty="0">
                <a:solidFill>
                  <a:srgbClr val="264264"/>
                </a:solidFill>
                <a:latin typeface="Interstate Bold"/>
                <a:cs typeface="Interstate Bold"/>
              </a:rPr>
              <a:t>shows some interesting statistics as to where burglars actually enter the premise:</a:t>
            </a:r>
          </a:p>
        </p:txBody>
      </p:sp>
    </p:spTree>
    <p:custDataLst>
      <p:tags r:id="rId1"/>
    </p:custDataLst>
    <p:extLst>
      <p:ext uri="{BB962C8B-B14F-4D97-AF65-F5344CB8AC3E}">
        <p14:creationId xmlns:p14="http://schemas.microsoft.com/office/powerpoint/2010/main" val="3296218450"/>
      </p:ext>
    </p:extLst>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8084" y="1484784"/>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0E66A5"/>
                </a:solidFill>
                <a:latin typeface="Interstate ExtraLight"/>
                <a:cs typeface="Interstate ExtraLight"/>
              </a:rPr>
              <a:t>Burglar Alarms</a:t>
            </a:r>
            <a:endParaRPr lang="en-US" sz="2000" dirty="0">
              <a:solidFill>
                <a:srgbClr val="0E66A5"/>
              </a:solidFill>
              <a:latin typeface="Interstate ExtraLight"/>
              <a:cs typeface="Interstate ExtraLight"/>
            </a:endParaRPr>
          </a:p>
        </p:txBody>
      </p:sp>
      <p:sp>
        <p:nvSpPr>
          <p:cNvPr id="3" name="TextBox 2"/>
          <p:cNvSpPr txBox="1"/>
          <p:nvPr/>
        </p:nvSpPr>
        <p:spPr>
          <a:xfrm>
            <a:off x="2275920" y="2384745"/>
            <a:ext cx="4536723" cy="1404295"/>
          </a:xfrm>
          <a:prstGeom prst="rect">
            <a:avLst/>
          </a:prstGeom>
          <a:noFill/>
        </p:spPr>
        <p:txBody>
          <a:bodyPr wrap="square" rtlCol="0">
            <a:spAutoFit/>
          </a:bodyPr>
          <a:lstStyle/>
          <a:p>
            <a:pPr algn="ctr"/>
            <a:endParaRPr lang="en-US" sz="1400" dirty="0" smtClean="0">
              <a:solidFill>
                <a:srgbClr val="0E66A5"/>
              </a:solidFill>
              <a:latin typeface="Interstate Bold"/>
              <a:cs typeface="Interstate Bold"/>
            </a:endParaRPr>
          </a:p>
          <a:p>
            <a:pPr algn="ctr"/>
            <a:endParaRPr lang="en-US" sz="1400" dirty="0" smtClean="0">
              <a:solidFill>
                <a:srgbClr val="0E66A5"/>
              </a:solidFill>
              <a:latin typeface="Interstate Bold"/>
              <a:cs typeface="Interstate Bold"/>
            </a:endParaRPr>
          </a:p>
          <a:p>
            <a:pPr algn="ctr">
              <a:lnSpc>
                <a:spcPct val="50000"/>
              </a:lnSpc>
            </a:pPr>
            <a:r>
              <a:rPr lang="en-US" sz="1400" dirty="0" smtClean="0">
                <a:solidFill>
                  <a:srgbClr val="EA1C24"/>
                </a:solidFill>
                <a:latin typeface="Interstate Bold"/>
                <a:cs typeface="Interstate Bold"/>
              </a:rPr>
              <a:t>Where are Alarms Used</a:t>
            </a:r>
          </a:p>
          <a:p>
            <a:pPr algn="ctr">
              <a:lnSpc>
                <a:spcPct val="50000"/>
              </a:lnSpc>
            </a:pPr>
            <a:endParaRPr lang="en-US" sz="1400" dirty="0">
              <a:solidFill>
                <a:srgbClr val="EA1C24"/>
              </a:solidFill>
              <a:latin typeface="Interstate Bold"/>
              <a:cs typeface="Interstate Bold"/>
            </a:endParaRPr>
          </a:p>
          <a:p>
            <a:pPr algn="ctr">
              <a:lnSpc>
                <a:spcPct val="50000"/>
              </a:lnSpc>
            </a:pPr>
            <a:endParaRPr lang="en-US" sz="1400" dirty="0" smtClean="0">
              <a:latin typeface="Interstate Bold"/>
              <a:cs typeface="Interstate Bold"/>
            </a:endParaRPr>
          </a:p>
          <a:p>
            <a:pPr algn="ctr">
              <a:lnSpc>
                <a:spcPct val="50000"/>
              </a:lnSpc>
            </a:pPr>
            <a:endParaRPr lang="en-US" sz="1400" dirty="0">
              <a:latin typeface="Interstate Bold"/>
              <a:cs typeface="Interstate Bold"/>
            </a:endParaRPr>
          </a:p>
          <a:p>
            <a:pPr algn="ctr">
              <a:lnSpc>
                <a:spcPct val="50000"/>
              </a:lnSpc>
            </a:pPr>
            <a:endParaRPr lang="en-US" sz="1400" dirty="0" smtClean="0">
              <a:latin typeface="Interstate Bold"/>
              <a:cs typeface="Interstate Bold"/>
            </a:endParaRPr>
          </a:p>
          <a:p>
            <a:pPr marL="1657350" lvl="3" indent="-285750" algn="ctr">
              <a:lnSpc>
                <a:spcPct val="50000"/>
              </a:lnSpc>
              <a:buFont typeface="Arial"/>
              <a:buChar char="•"/>
            </a:pPr>
            <a:endParaRPr lang="en-US" sz="1400" dirty="0" smtClean="0">
              <a:latin typeface="Interstate Bold"/>
              <a:cs typeface="Interstate Bold"/>
            </a:endParaRPr>
          </a:p>
          <a:p>
            <a:pPr algn="ctr">
              <a:lnSpc>
                <a:spcPct val="120000"/>
              </a:lnSpc>
            </a:pPr>
            <a:endParaRPr lang="en-US" sz="1400" dirty="0">
              <a:latin typeface="Interstate Bold"/>
              <a:cs typeface="Interstate Bold"/>
            </a:endParaRPr>
          </a:p>
        </p:txBody>
      </p:sp>
      <p:sp>
        <p:nvSpPr>
          <p:cNvPr id="4" name="Rectangle 3"/>
          <p:cNvSpPr/>
          <p:nvPr/>
        </p:nvSpPr>
        <p:spPr>
          <a:xfrm>
            <a:off x="531584" y="1970256"/>
            <a:ext cx="7808082" cy="738664"/>
          </a:xfrm>
          <a:prstGeom prst="rect">
            <a:avLst/>
          </a:prstGeom>
        </p:spPr>
        <p:txBody>
          <a:bodyPr wrap="square">
            <a:spAutoFit/>
          </a:bodyPr>
          <a:lstStyle/>
          <a:p>
            <a:r>
              <a:rPr lang="en-US" sz="1400" dirty="0">
                <a:solidFill>
                  <a:srgbClr val="264264"/>
                </a:solidFill>
                <a:latin typeface="Interstate Bold"/>
                <a:cs typeface="Interstate Bold"/>
              </a:rPr>
              <a:t>A burglar alarm is a collection of sensors that connect to a control unit, either by wires or wirelessly. The system is a means to detect unauthorized intrusion and announces the alarm to elicit some type of response.</a:t>
            </a:r>
          </a:p>
        </p:txBody>
      </p:sp>
      <p:pic>
        <p:nvPicPr>
          <p:cNvPr id="5" name="Picture 4"/>
          <p:cNvPicPr>
            <a:picLocks noChangeAspect="1"/>
          </p:cNvPicPr>
          <p:nvPr/>
        </p:nvPicPr>
        <p:blipFill>
          <a:blip r:embed="rId3"/>
          <a:stretch>
            <a:fillRect/>
          </a:stretch>
        </p:blipFill>
        <p:spPr>
          <a:xfrm>
            <a:off x="2286000" y="2989047"/>
            <a:ext cx="1083531" cy="927429"/>
          </a:xfrm>
          <a:prstGeom prst="rect">
            <a:avLst/>
          </a:prstGeom>
        </p:spPr>
      </p:pic>
      <p:sp>
        <p:nvSpPr>
          <p:cNvPr id="6" name="TextBox 5"/>
          <p:cNvSpPr txBox="1"/>
          <p:nvPr/>
        </p:nvSpPr>
        <p:spPr>
          <a:xfrm>
            <a:off x="2286000" y="4057501"/>
            <a:ext cx="1628824" cy="369332"/>
          </a:xfrm>
          <a:prstGeom prst="rect">
            <a:avLst/>
          </a:prstGeom>
          <a:noFill/>
        </p:spPr>
        <p:txBody>
          <a:bodyPr wrap="square" rtlCol="0">
            <a:spAutoFit/>
          </a:bodyPr>
          <a:lstStyle/>
          <a:p>
            <a:r>
              <a:rPr lang="en-US" dirty="0" smtClean="0">
                <a:solidFill>
                  <a:srgbClr val="264264"/>
                </a:solidFill>
                <a:latin typeface="Interstate Bold"/>
                <a:cs typeface="Interstate Bold"/>
              </a:rPr>
              <a:t>OR</a:t>
            </a:r>
            <a:endParaRPr lang="en-US" dirty="0">
              <a:solidFill>
                <a:srgbClr val="264264"/>
              </a:solidFill>
              <a:latin typeface="Interstate Bold"/>
              <a:cs typeface="Interstate Bold"/>
            </a:endParaRPr>
          </a:p>
        </p:txBody>
      </p:sp>
      <p:pic>
        <p:nvPicPr>
          <p:cNvPr id="7" name="Picture 6"/>
          <p:cNvPicPr>
            <a:picLocks noChangeAspect="1"/>
          </p:cNvPicPr>
          <p:nvPr/>
        </p:nvPicPr>
        <p:blipFill>
          <a:blip r:embed="rId4"/>
          <a:stretch>
            <a:fillRect/>
          </a:stretch>
        </p:blipFill>
        <p:spPr>
          <a:xfrm>
            <a:off x="2286000" y="4407013"/>
            <a:ext cx="993551" cy="894195"/>
          </a:xfrm>
          <a:prstGeom prst="rect">
            <a:avLst/>
          </a:prstGeom>
        </p:spPr>
      </p:pic>
      <p:sp>
        <p:nvSpPr>
          <p:cNvPr id="8" name="Rectangle 7"/>
          <p:cNvSpPr/>
          <p:nvPr/>
        </p:nvSpPr>
        <p:spPr>
          <a:xfrm>
            <a:off x="2906890" y="3093849"/>
            <a:ext cx="4572000" cy="717825"/>
          </a:xfrm>
          <a:prstGeom prst="rect">
            <a:avLst/>
          </a:prstGeom>
        </p:spPr>
        <p:txBody>
          <a:bodyPr>
            <a:spAutoFit/>
          </a:bodyPr>
          <a:lstStyle/>
          <a:p>
            <a:pPr lvl="1">
              <a:lnSpc>
                <a:spcPct val="50000"/>
              </a:lnSpc>
            </a:pPr>
            <a:r>
              <a:rPr lang="en-US" sz="1050" dirty="0">
                <a:solidFill>
                  <a:srgbClr val="264264"/>
                </a:solidFill>
                <a:latin typeface="Interstate Bold"/>
                <a:cs typeface="Interstate Bold"/>
              </a:rPr>
              <a:t>Residential</a:t>
            </a:r>
          </a:p>
          <a:p>
            <a:pPr marL="1657350" lvl="3" indent="-285750">
              <a:lnSpc>
                <a:spcPct val="50000"/>
              </a:lnSpc>
              <a:buFont typeface="Arial"/>
              <a:buChar char="•"/>
            </a:pPr>
            <a:endParaRPr lang="en-US" sz="1000" dirty="0">
              <a:solidFill>
                <a:srgbClr val="264264"/>
              </a:solidFill>
              <a:latin typeface="Interstate Bold"/>
              <a:cs typeface="Interstate Bold"/>
            </a:endParaRPr>
          </a:p>
          <a:p>
            <a:pPr marL="1200150" lvl="2" indent="-285750">
              <a:lnSpc>
                <a:spcPct val="60000"/>
              </a:lnSpc>
              <a:buFont typeface="Arial"/>
              <a:buChar char="•"/>
            </a:pPr>
            <a:r>
              <a:rPr lang="en-US" sz="1000" dirty="0">
                <a:solidFill>
                  <a:srgbClr val="264264"/>
                </a:solidFill>
                <a:latin typeface="Interstate Bold"/>
                <a:cs typeface="Interstate Bold"/>
              </a:rPr>
              <a:t>Home</a:t>
            </a:r>
          </a:p>
          <a:p>
            <a:pPr marL="1200150" lvl="2" indent="-285750">
              <a:lnSpc>
                <a:spcPct val="60000"/>
              </a:lnSpc>
              <a:buFont typeface="Arial"/>
              <a:buChar char="•"/>
            </a:pPr>
            <a:endParaRPr lang="en-US" sz="1000" dirty="0">
              <a:solidFill>
                <a:srgbClr val="264264"/>
              </a:solidFill>
              <a:latin typeface="Interstate Bold"/>
              <a:cs typeface="Interstate Bold"/>
            </a:endParaRPr>
          </a:p>
          <a:p>
            <a:pPr marL="1200150" lvl="2" indent="-285750">
              <a:lnSpc>
                <a:spcPct val="60000"/>
              </a:lnSpc>
              <a:buFont typeface="Arial"/>
              <a:buChar char="•"/>
            </a:pPr>
            <a:r>
              <a:rPr lang="en-US" sz="1000" dirty="0">
                <a:solidFill>
                  <a:srgbClr val="264264"/>
                </a:solidFill>
                <a:latin typeface="Interstate Bold"/>
                <a:cs typeface="Interstate Bold"/>
              </a:rPr>
              <a:t>Multi Family/Apartments</a:t>
            </a:r>
          </a:p>
          <a:p>
            <a:pPr marL="1657350" lvl="3" indent="-285750">
              <a:lnSpc>
                <a:spcPct val="60000"/>
              </a:lnSpc>
              <a:buFont typeface="Arial"/>
              <a:buChar char="•"/>
            </a:pPr>
            <a:endParaRPr lang="en-US" sz="1000" dirty="0">
              <a:solidFill>
                <a:srgbClr val="264264"/>
              </a:solidFill>
              <a:latin typeface="Interstate Bold"/>
              <a:cs typeface="Interstate Bold"/>
            </a:endParaRPr>
          </a:p>
          <a:p>
            <a:pPr marL="1200150" lvl="2" indent="-285750">
              <a:lnSpc>
                <a:spcPct val="60000"/>
              </a:lnSpc>
              <a:buFont typeface="Arial"/>
              <a:buChar char="•"/>
            </a:pPr>
            <a:r>
              <a:rPr lang="en-US" sz="1000" dirty="0">
                <a:solidFill>
                  <a:srgbClr val="264264"/>
                </a:solidFill>
                <a:latin typeface="Interstate Bold"/>
                <a:cs typeface="Interstate Bold"/>
              </a:rPr>
              <a:t>Condos</a:t>
            </a:r>
          </a:p>
        </p:txBody>
      </p:sp>
      <p:sp>
        <p:nvSpPr>
          <p:cNvPr id="9" name="Rectangle 8"/>
          <p:cNvSpPr/>
          <p:nvPr/>
        </p:nvSpPr>
        <p:spPr>
          <a:xfrm>
            <a:off x="2483768" y="4500968"/>
            <a:ext cx="4572000" cy="706284"/>
          </a:xfrm>
          <a:prstGeom prst="rect">
            <a:avLst/>
          </a:prstGeom>
        </p:spPr>
        <p:txBody>
          <a:bodyPr>
            <a:spAutoFit/>
          </a:bodyPr>
          <a:lstStyle/>
          <a:p>
            <a:pPr lvl="2">
              <a:lnSpc>
                <a:spcPct val="50000"/>
              </a:lnSpc>
            </a:pPr>
            <a:r>
              <a:rPr lang="en-US" sz="1050" dirty="0" smtClean="0">
                <a:solidFill>
                  <a:srgbClr val="264264"/>
                </a:solidFill>
                <a:latin typeface="Interstate Bold"/>
                <a:cs typeface="Interstate Bold"/>
              </a:rPr>
              <a:t>Commercial</a:t>
            </a:r>
            <a:endParaRPr lang="en-US" sz="1050" dirty="0">
              <a:solidFill>
                <a:srgbClr val="264264"/>
              </a:solidFill>
              <a:latin typeface="Interstate Bold"/>
              <a:cs typeface="Interstate Bold"/>
            </a:endParaRPr>
          </a:p>
          <a:p>
            <a:pPr marL="1200150" lvl="2" indent="-285750">
              <a:lnSpc>
                <a:spcPct val="60000"/>
              </a:lnSpc>
              <a:buFont typeface="Arial"/>
              <a:buChar char="•"/>
            </a:pPr>
            <a:endParaRPr lang="en-US" sz="1000" dirty="0">
              <a:solidFill>
                <a:srgbClr val="264264"/>
              </a:solidFill>
              <a:latin typeface="Interstate Bold"/>
              <a:cs typeface="Interstate Bold"/>
            </a:endParaRPr>
          </a:p>
          <a:p>
            <a:pPr marL="1657350" lvl="3" indent="-285750">
              <a:lnSpc>
                <a:spcPct val="60000"/>
              </a:lnSpc>
              <a:buFont typeface="Arial"/>
              <a:buChar char="•"/>
            </a:pPr>
            <a:r>
              <a:rPr lang="en-US" sz="1000" dirty="0">
                <a:solidFill>
                  <a:srgbClr val="264264"/>
                </a:solidFill>
                <a:latin typeface="Interstate Bold"/>
                <a:cs typeface="Interstate Bold"/>
              </a:rPr>
              <a:t>Businesses</a:t>
            </a:r>
          </a:p>
          <a:p>
            <a:pPr marL="1657350" lvl="3" indent="-285750">
              <a:lnSpc>
                <a:spcPct val="60000"/>
              </a:lnSpc>
              <a:buFont typeface="Arial"/>
              <a:buChar char="•"/>
            </a:pPr>
            <a:endParaRPr lang="en-US" sz="1000" dirty="0">
              <a:solidFill>
                <a:srgbClr val="264264"/>
              </a:solidFill>
              <a:latin typeface="Interstate Bold"/>
              <a:cs typeface="Interstate Bold"/>
            </a:endParaRPr>
          </a:p>
          <a:p>
            <a:pPr marL="1657350" lvl="3" indent="-285750">
              <a:lnSpc>
                <a:spcPct val="60000"/>
              </a:lnSpc>
              <a:buFont typeface="Arial"/>
              <a:buChar char="•"/>
            </a:pPr>
            <a:r>
              <a:rPr lang="en-US" sz="1000" dirty="0">
                <a:solidFill>
                  <a:srgbClr val="264264"/>
                </a:solidFill>
                <a:latin typeface="Interstate Bold"/>
                <a:cs typeface="Interstate Bold"/>
              </a:rPr>
              <a:t>Retail</a:t>
            </a:r>
          </a:p>
          <a:p>
            <a:pPr marL="1657350" lvl="3" indent="-285750">
              <a:lnSpc>
                <a:spcPct val="50000"/>
              </a:lnSpc>
              <a:buFont typeface="Arial"/>
              <a:buChar char="•"/>
            </a:pPr>
            <a:endParaRPr lang="en-US" sz="1000" dirty="0">
              <a:solidFill>
                <a:srgbClr val="264264"/>
              </a:solidFill>
              <a:latin typeface="Interstate Bold"/>
              <a:cs typeface="Interstate Bold"/>
            </a:endParaRPr>
          </a:p>
          <a:p>
            <a:pPr marL="1657350" lvl="3" indent="-285750">
              <a:lnSpc>
                <a:spcPct val="50000"/>
              </a:lnSpc>
              <a:buFont typeface="Arial"/>
              <a:buChar char="•"/>
            </a:pPr>
            <a:r>
              <a:rPr lang="en-US" sz="1000" dirty="0">
                <a:solidFill>
                  <a:srgbClr val="264264"/>
                </a:solidFill>
                <a:latin typeface="Interstate Bold"/>
                <a:cs typeface="Interstate Bold"/>
              </a:rPr>
              <a:t>Industrial</a:t>
            </a:r>
          </a:p>
        </p:txBody>
      </p:sp>
    </p:spTree>
    <p:custDataLst>
      <p:tags r:id="rId1"/>
    </p:custDataLst>
    <p:extLst>
      <p:ext uri="{BB962C8B-B14F-4D97-AF65-F5344CB8AC3E}">
        <p14:creationId xmlns:p14="http://schemas.microsoft.com/office/powerpoint/2010/main" val="1888273302"/>
      </p:ext>
    </p:extLst>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8084" y="1484784"/>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0E66A5"/>
                </a:solidFill>
                <a:latin typeface="Interstate ExtraLight"/>
                <a:cs typeface="Interstate ExtraLight"/>
              </a:rPr>
              <a:t>Why are Alarm Systems so Important </a:t>
            </a:r>
            <a:endParaRPr lang="en-US" sz="2000" dirty="0">
              <a:solidFill>
                <a:srgbClr val="0E66A5"/>
              </a:solidFill>
              <a:latin typeface="Interstate ExtraLight"/>
              <a:cs typeface="Interstate ExtraLight"/>
            </a:endParaRPr>
          </a:p>
        </p:txBody>
      </p:sp>
      <p:sp>
        <p:nvSpPr>
          <p:cNvPr id="3" name="TextBox 2"/>
          <p:cNvSpPr txBox="1"/>
          <p:nvPr/>
        </p:nvSpPr>
        <p:spPr>
          <a:xfrm>
            <a:off x="539552" y="1988840"/>
            <a:ext cx="3960440" cy="2185214"/>
          </a:xfrm>
          <a:prstGeom prst="rect">
            <a:avLst/>
          </a:prstGeom>
          <a:noFill/>
        </p:spPr>
        <p:txBody>
          <a:bodyPr wrap="square" rtlCol="0">
            <a:spAutoFit/>
          </a:bodyPr>
          <a:lstStyle/>
          <a:p>
            <a:r>
              <a:rPr lang="en-US" sz="1600" dirty="0" smtClean="0">
                <a:solidFill>
                  <a:srgbClr val="EA1C24"/>
                </a:solidFill>
                <a:latin typeface="Interstate Regular"/>
                <a:cs typeface="Interstate Regular"/>
              </a:rPr>
              <a:t>They serve to help provide:</a:t>
            </a:r>
          </a:p>
          <a:p>
            <a:endParaRPr lang="en-US" sz="1200" dirty="0">
              <a:latin typeface="Times New Roman" pitchFamily="18" charset="0"/>
              <a:cs typeface="Times New Roman" pitchFamily="18" charset="0"/>
            </a:endParaRPr>
          </a:p>
          <a:p>
            <a:r>
              <a:rPr lang="en-US" sz="1200" dirty="0" smtClean="0">
                <a:solidFill>
                  <a:srgbClr val="264264"/>
                </a:solidFill>
                <a:latin typeface="Interstate Bold"/>
                <a:cs typeface="Interstate Bold"/>
              </a:rPr>
              <a:t>As a deterrent </a:t>
            </a:r>
            <a:r>
              <a:rPr lang="en-US" sz="1200" dirty="0" smtClean="0">
                <a:solidFill>
                  <a:srgbClr val="264264"/>
                </a:solidFill>
                <a:latin typeface="Interstate ExtraLight"/>
                <a:cs typeface="Interstate ExtraLight"/>
              </a:rPr>
              <a:t>against burglaries, vandalism and robberies.</a:t>
            </a:r>
          </a:p>
          <a:p>
            <a:endParaRPr lang="en-US" sz="1200" dirty="0" smtClean="0">
              <a:solidFill>
                <a:srgbClr val="264264"/>
              </a:solidFill>
              <a:latin typeface="Interstate ExtraLight"/>
              <a:cs typeface="Interstate ExtraLight"/>
            </a:endParaRPr>
          </a:p>
          <a:p>
            <a:r>
              <a:rPr lang="en-US" sz="1200" dirty="0" smtClean="0">
                <a:solidFill>
                  <a:srgbClr val="264264"/>
                </a:solidFill>
                <a:latin typeface="Interstate Bold"/>
                <a:cs typeface="Interstate Bold"/>
              </a:rPr>
              <a:t>Protection</a:t>
            </a:r>
            <a:r>
              <a:rPr lang="en-US" sz="1200" dirty="0" smtClean="0">
                <a:solidFill>
                  <a:srgbClr val="264264"/>
                </a:solidFill>
                <a:latin typeface="Interstate ExtraLight"/>
                <a:cs typeface="Interstate ExtraLight"/>
              </a:rPr>
              <a:t> from bodily harm, property loss, etc.</a:t>
            </a:r>
          </a:p>
          <a:p>
            <a:endParaRPr lang="en-US" sz="1200" dirty="0" smtClean="0">
              <a:solidFill>
                <a:srgbClr val="264264"/>
              </a:solidFill>
              <a:latin typeface="Interstate ExtraLight"/>
              <a:cs typeface="Interstate ExtraLight"/>
            </a:endParaRPr>
          </a:p>
          <a:p>
            <a:r>
              <a:rPr lang="en-US" sz="1200" dirty="0" smtClean="0">
                <a:solidFill>
                  <a:srgbClr val="264264"/>
                </a:solidFill>
                <a:latin typeface="Interstate Bold"/>
                <a:cs typeface="Interstate Bold"/>
              </a:rPr>
              <a:t>Reduced Liability </a:t>
            </a:r>
            <a:r>
              <a:rPr lang="en-US" sz="1200" dirty="0" smtClean="0">
                <a:solidFill>
                  <a:srgbClr val="264264"/>
                </a:solidFill>
                <a:latin typeface="Interstate ExtraLight"/>
                <a:cs typeface="Interstate ExtraLight"/>
              </a:rPr>
              <a:t>by properly alerting.</a:t>
            </a:r>
          </a:p>
          <a:p>
            <a:endParaRPr lang="en-US" sz="1200" dirty="0" smtClean="0">
              <a:solidFill>
                <a:srgbClr val="264264"/>
              </a:solidFill>
              <a:latin typeface="Interstate ExtraLight"/>
              <a:cs typeface="Interstate ExtraLight"/>
            </a:endParaRPr>
          </a:p>
          <a:p>
            <a:r>
              <a:rPr lang="en-US" sz="1200" dirty="0" smtClean="0">
                <a:solidFill>
                  <a:srgbClr val="264264"/>
                </a:solidFill>
                <a:latin typeface="Interstate Bold"/>
                <a:cs typeface="Interstate Bold"/>
              </a:rPr>
              <a:t>Peace of Mind</a:t>
            </a:r>
            <a:r>
              <a:rPr lang="en-US" sz="1200" dirty="0" smtClean="0">
                <a:solidFill>
                  <a:srgbClr val="264264"/>
                </a:solidFill>
                <a:latin typeface="Interstate ExtraLight"/>
                <a:cs typeface="Interstate ExtraLight"/>
              </a:rPr>
              <a:t>, whether the customer is there or not.</a:t>
            </a:r>
          </a:p>
          <a:p>
            <a:endParaRPr lang="en-US" sz="1200" dirty="0">
              <a:latin typeface="Times New Roman" pitchFamily="18" charset="0"/>
              <a:cs typeface="Times New Roman" pitchFamily="18" charset="0"/>
            </a:endParaRPr>
          </a:p>
        </p:txBody>
      </p:sp>
      <p:pic>
        <p:nvPicPr>
          <p:cNvPr id="4" name="Picture 3"/>
          <p:cNvPicPr>
            <a:picLocks noChangeAspect="1"/>
          </p:cNvPicPr>
          <p:nvPr/>
        </p:nvPicPr>
        <p:blipFill>
          <a:blip r:embed="rId3"/>
          <a:stretch>
            <a:fillRect/>
          </a:stretch>
        </p:blipFill>
        <p:spPr>
          <a:xfrm>
            <a:off x="5652120" y="1988840"/>
            <a:ext cx="3075276" cy="2975612"/>
          </a:xfrm>
          <a:prstGeom prst="rect">
            <a:avLst/>
          </a:prstGeom>
        </p:spPr>
      </p:pic>
    </p:spTree>
    <p:custDataLst>
      <p:tags r:id="rId1"/>
    </p:custDataLst>
    <p:extLst>
      <p:ext uri="{BB962C8B-B14F-4D97-AF65-F5344CB8AC3E}">
        <p14:creationId xmlns:p14="http://schemas.microsoft.com/office/powerpoint/2010/main" val="132524522"/>
      </p:ext>
    </p:extLst>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68084" y="1484784"/>
            <a:ext cx="7623629" cy="40050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b="0" kern="1200">
                <a:solidFill>
                  <a:schemeClr val="bg1"/>
                </a:solidFill>
                <a:latin typeface="+mn-lt"/>
                <a:ea typeface="+mj-ea"/>
                <a:cs typeface="Adobe Arabic" pitchFamily="18" charset="-78"/>
              </a:defRPr>
            </a:lvl1pPr>
          </a:lstStyle>
          <a:p>
            <a:pPr>
              <a:lnSpc>
                <a:spcPct val="80000"/>
              </a:lnSpc>
            </a:pPr>
            <a:r>
              <a:rPr lang="en-US" sz="2000" dirty="0" smtClean="0">
                <a:solidFill>
                  <a:srgbClr val="0E66A5"/>
                </a:solidFill>
                <a:latin typeface="Interstate ExtraLight"/>
                <a:cs typeface="Interstate ExtraLight"/>
              </a:rPr>
              <a:t>Alarm Objectives</a:t>
            </a:r>
            <a:endParaRPr lang="en-US" sz="2000" dirty="0">
              <a:solidFill>
                <a:srgbClr val="0E66A5"/>
              </a:solidFill>
              <a:latin typeface="Interstate ExtraLight"/>
              <a:cs typeface="Interstate ExtraLight"/>
            </a:endParaRPr>
          </a:p>
        </p:txBody>
      </p:sp>
      <p:sp>
        <p:nvSpPr>
          <p:cNvPr id="3" name="TextBox 2"/>
          <p:cNvSpPr txBox="1"/>
          <p:nvPr/>
        </p:nvSpPr>
        <p:spPr>
          <a:xfrm>
            <a:off x="468084" y="1896502"/>
            <a:ext cx="7942138" cy="3693319"/>
          </a:xfrm>
          <a:prstGeom prst="rect">
            <a:avLst/>
          </a:prstGeom>
          <a:noFill/>
        </p:spPr>
        <p:txBody>
          <a:bodyPr wrap="square" rtlCol="0">
            <a:spAutoFit/>
          </a:bodyPr>
          <a:lstStyle/>
          <a:p>
            <a:pPr algn="ctr"/>
            <a:r>
              <a:rPr lang="en-US" sz="1000" dirty="0" smtClean="0">
                <a:solidFill>
                  <a:srgbClr val="EA1C24"/>
                </a:solidFill>
                <a:latin typeface="Interstate Bold"/>
                <a:cs typeface="Interstate Bold"/>
              </a:rPr>
              <a:t>Security systems save lives and help provide protection for property. They provide us with a sense of security and assist us in the event of an actual emergency. Below is a list of the four most common objectives of an alarm system.</a:t>
            </a:r>
          </a:p>
          <a:p>
            <a:endParaRPr lang="en-US" sz="1000" dirty="0" smtClean="0">
              <a:latin typeface="Times New Roman" pitchFamily="18" charset="0"/>
              <a:cs typeface="Times New Roman" pitchFamily="18" charset="0"/>
            </a:endParaRPr>
          </a:p>
          <a:p>
            <a:pPr marL="685800" lvl="1" indent="-228600">
              <a:lnSpc>
                <a:spcPct val="120000"/>
              </a:lnSpc>
              <a:buAutoNum type="arabicPeriod"/>
            </a:pPr>
            <a:r>
              <a:rPr lang="en-US" sz="1000" b="1" dirty="0" smtClean="0">
                <a:solidFill>
                  <a:srgbClr val="264264"/>
                </a:solidFill>
                <a:latin typeface="Interstate Bold"/>
                <a:cs typeface="Interstate Bold"/>
              </a:rPr>
              <a:t>Burglar </a:t>
            </a:r>
            <a:r>
              <a:rPr lang="en-US" sz="1000" b="1" dirty="0">
                <a:solidFill>
                  <a:srgbClr val="264264"/>
                </a:solidFill>
                <a:latin typeface="Interstate Bold"/>
                <a:cs typeface="Interstate Bold"/>
              </a:rPr>
              <a:t>D</a:t>
            </a:r>
            <a:r>
              <a:rPr lang="en-US" sz="1000" b="1" dirty="0" smtClean="0">
                <a:solidFill>
                  <a:srgbClr val="264264"/>
                </a:solidFill>
                <a:latin typeface="Interstate Bold"/>
                <a:cs typeface="Interstate Bold"/>
              </a:rPr>
              <a:t>eterrent </a:t>
            </a:r>
            <a:r>
              <a:rPr lang="en-US" sz="1000" b="1" dirty="0">
                <a:solidFill>
                  <a:srgbClr val="264264"/>
                </a:solidFill>
                <a:latin typeface="Interstate ExtraLight"/>
                <a:cs typeface="Interstate ExtraLight"/>
              </a:rPr>
              <a:t>- </a:t>
            </a:r>
            <a:r>
              <a:rPr lang="en-US" sz="1000" dirty="0" smtClean="0">
                <a:solidFill>
                  <a:srgbClr val="264264"/>
                </a:solidFill>
                <a:latin typeface="Interstate ExtraLight"/>
                <a:cs typeface="Interstate ExtraLight"/>
              </a:rPr>
              <a:t>Did you know that statistics show that you are 3 to 4 times less likely to have a burglar try to break into your home if you place a security system sign on your front lawn and stickers in your windows? Burglars </a:t>
            </a:r>
            <a:r>
              <a:rPr lang="en-US" sz="1000" dirty="0">
                <a:solidFill>
                  <a:srgbClr val="264264"/>
                </a:solidFill>
                <a:latin typeface="Interstate ExtraLight"/>
                <a:cs typeface="Interstate ExtraLight"/>
              </a:rPr>
              <a:t>don't like alarm systems because they provide too much risk of being caught, so most burglar will move on to a home without a </a:t>
            </a:r>
            <a:r>
              <a:rPr lang="en-US" sz="1000" dirty="0" smtClean="0">
                <a:solidFill>
                  <a:srgbClr val="264264"/>
                </a:solidFill>
                <a:latin typeface="Interstate ExtraLight"/>
                <a:cs typeface="Interstate ExtraLight"/>
              </a:rPr>
              <a:t>system.</a:t>
            </a:r>
          </a:p>
          <a:p>
            <a:pPr marL="685800" lvl="1" indent="-228600">
              <a:lnSpc>
                <a:spcPct val="120000"/>
              </a:lnSpc>
              <a:buAutoNum type="arabicPeriod"/>
            </a:pPr>
            <a:endParaRPr lang="en-US" sz="1000" b="1" dirty="0">
              <a:solidFill>
                <a:srgbClr val="264264"/>
              </a:solidFill>
              <a:latin typeface="Interstate ExtraLight"/>
              <a:cs typeface="Interstate Bold"/>
            </a:endParaRPr>
          </a:p>
          <a:p>
            <a:pPr marL="685800" lvl="1" indent="-228600">
              <a:lnSpc>
                <a:spcPct val="120000"/>
              </a:lnSpc>
              <a:buAutoNum type="arabicPeriod"/>
            </a:pPr>
            <a:r>
              <a:rPr lang="en-US" sz="1000" b="1" dirty="0" smtClean="0">
                <a:solidFill>
                  <a:srgbClr val="264264"/>
                </a:solidFill>
                <a:latin typeface="Interstate Bold"/>
                <a:cs typeface="Interstate Bold"/>
              </a:rPr>
              <a:t>Reducing </a:t>
            </a:r>
            <a:r>
              <a:rPr lang="en-US" sz="1000" b="1" dirty="0">
                <a:solidFill>
                  <a:srgbClr val="264264"/>
                </a:solidFill>
                <a:latin typeface="Interstate Bold"/>
                <a:cs typeface="Interstate Bold"/>
              </a:rPr>
              <a:t>L</a:t>
            </a:r>
            <a:r>
              <a:rPr lang="en-US" sz="1000" b="1" dirty="0" smtClean="0">
                <a:solidFill>
                  <a:srgbClr val="264264"/>
                </a:solidFill>
                <a:latin typeface="Interstate Bold"/>
                <a:cs typeface="Interstate Bold"/>
              </a:rPr>
              <a:t>oss </a:t>
            </a:r>
            <a:r>
              <a:rPr lang="en-US" sz="1000" b="1" dirty="0">
                <a:solidFill>
                  <a:srgbClr val="264264"/>
                </a:solidFill>
                <a:latin typeface="Interstate ExtraLight"/>
                <a:cs typeface="Interstate ExtraLight"/>
              </a:rPr>
              <a:t>- </a:t>
            </a:r>
            <a:r>
              <a:rPr lang="en-US" sz="1000" dirty="0">
                <a:solidFill>
                  <a:srgbClr val="264264"/>
                </a:solidFill>
                <a:latin typeface="Interstate ExtraLight"/>
                <a:cs typeface="Interstate ExtraLight"/>
              </a:rPr>
              <a:t>When you have a security system, it will work to deter burglars from entering your home, which </a:t>
            </a:r>
            <a:r>
              <a:rPr lang="en-US" sz="1000" dirty="0" smtClean="0">
                <a:solidFill>
                  <a:srgbClr val="264264"/>
                </a:solidFill>
                <a:latin typeface="Interstate ExtraLight"/>
                <a:cs typeface="Interstate ExtraLight"/>
              </a:rPr>
              <a:t>means </a:t>
            </a:r>
            <a:r>
              <a:rPr lang="en-US" sz="1000" dirty="0">
                <a:solidFill>
                  <a:srgbClr val="264264"/>
                </a:solidFill>
                <a:latin typeface="Interstate ExtraLight"/>
                <a:cs typeface="Interstate ExtraLight"/>
              </a:rPr>
              <a:t>that it is also minimizing your chances of losing your possessions. Losing your things can be traumatic and expensive. The alarm system will sound if an intruder tries to get in and most times will scare them off. If it doesn't then help will be on the way immediately which means that they won't have much time to take hardly </a:t>
            </a:r>
            <a:r>
              <a:rPr lang="en-US" sz="1000" dirty="0" smtClean="0">
                <a:solidFill>
                  <a:srgbClr val="264264"/>
                </a:solidFill>
                <a:latin typeface="Interstate ExtraLight"/>
                <a:cs typeface="Interstate ExtraLight"/>
              </a:rPr>
              <a:t>anything.</a:t>
            </a:r>
          </a:p>
          <a:p>
            <a:pPr marL="685800" lvl="1" indent="-228600">
              <a:lnSpc>
                <a:spcPct val="120000"/>
              </a:lnSpc>
              <a:buAutoNum type="arabicPeriod"/>
            </a:pPr>
            <a:endParaRPr lang="en-US" sz="1000" dirty="0">
              <a:solidFill>
                <a:srgbClr val="264264"/>
              </a:solidFill>
              <a:latin typeface="Interstate ExtraLight"/>
              <a:cs typeface="Interstate Bold"/>
            </a:endParaRPr>
          </a:p>
          <a:p>
            <a:pPr marL="685800" lvl="1" indent="-228600">
              <a:lnSpc>
                <a:spcPct val="120000"/>
              </a:lnSpc>
              <a:buAutoNum type="arabicPeriod"/>
            </a:pPr>
            <a:r>
              <a:rPr lang="en-US" sz="1000" b="1" dirty="0" smtClean="0">
                <a:solidFill>
                  <a:srgbClr val="264264"/>
                </a:solidFill>
                <a:latin typeface="Interstate Bold"/>
                <a:cs typeface="Interstate Bold"/>
              </a:rPr>
              <a:t>Prevent </a:t>
            </a:r>
            <a:r>
              <a:rPr lang="en-US" sz="1000" b="1" dirty="0">
                <a:solidFill>
                  <a:srgbClr val="264264"/>
                </a:solidFill>
                <a:latin typeface="Interstate Bold"/>
                <a:cs typeface="Interstate Bold"/>
              </a:rPr>
              <a:t>a </a:t>
            </a:r>
            <a:r>
              <a:rPr lang="en-US" sz="1000" b="1" dirty="0" smtClean="0">
                <a:solidFill>
                  <a:srgbClr val="264264"/>
                </a:solidFill>
                <a:latin typeface="Interstate Bold"/>
                <a:cs typeface="Interstate Bold"/>
              </a:rPr>
              <a:t>Confrontation </a:t>
            </a:r>
            <a:r>
              <a:rPr lang="en-US" sz="1000" b="1" dirty="0">
                <a:solidFill>
                  <a:srgbClr val="264264"/>
                </a:solidFill>
                <a:latin typeface="Interstate ExtraLight"/>
                <a:cs typeface="Interstate ExtraLight"/>
              </a:rPr>
              <a:t>- </a:t>
            </a:r>
            <a:r>
              <a:rPr lang="en-US" sz="1000" dirty="0">
                <a:solidFill>
                  <a:srgbClr val="264264"/>
                </a:solidFill>
                <a:latin typeface="Interstate ExtraLight"/>
                <a:cs typeface="Interstate ExtraLight"/>
              </a:rPr>
              <a:t>No one wants to come home only to be confronted by a burglar. By having an alarm system, the alarm will sound if an intruder breaks in, so if you come home and the alarm is sounding, you know not to go into your home. This is the best way to avoid a confrontation with a burglar, which can be traumatic for </a:t>
            </a:r>
            <a:r>
              <a:rPr lang="en-US" sz="1000" dirty="0" smtClean="0">
                <a:solidFill>
                  <a:srgbClr val="264264"/>
                </a:solidFill>
                <a:latin typeface="Interstate ExtraLight"/>
                <a:cs typeface="Interstate ExtraLight"/>
              </a:rPr>
              <a:t>anyone.</a:t>
            </a:r>
          </a:p>
          <a:p>
            <a:pPr marL="685800" lvl="1" indent="-228600">
              <a:lnSpc>
                <a:spcPct val="120000"/>
              </a:lnSpc>
              <a:buAutoNum type="arabicPeriod"/>
            </a:pPr>
            <a:endParaRPr lang="en-US" sz="1000" b="1" dirty="0">
              <a:solidFill>
                <a:srgbClr val="264264"/>
              </a:solidFill>
              <a:latin typeface="Interstate ExtraLight"/>
              <a:cs typeface="Interstate Bold"/>
            </a:endParaRPr>
          </a:p>
          <a:p>
            <a:pPr marL="685800" lvl="1" indent="-228600">
              <a:lnSpc>
                <a:spcPct val="120000"/>
              </a:lnSpc>
              <a:buAutoNum type="arabicPeriod"/>
            </a:pPr>
            <a:r>
              <a:rPr lang="en-US" sz="1000" b="1" dirty="0" smtClean="0">
                <a:solidFill>
                  <a:srgbClr val="264264"/>
                </a:solidFill>
                <a:latin typeface="Interstate Bold"/>
                <a:cs typeface="Interstate Bold"/>
              </a:rPr>
              <a:t>Fire </a:t>
            </a:r>
            <a:r>
              <a:rPr lang="en-US" sz="1000" b="1" dirty="0">
                <a:solidFill>
                  <a:srgbClr val="264264"/>
                </a:solidFill>
                <a:latin typeface="Interstate Bold"/>
                <a:cs typeface="Interstate Bold"/>
              </a:rPr>
              <a:t>D</a:t>
            </a:r>
            <a:r>
              <a:rPr lang="en-US" sz="1000" b="1" dirty="0" smtClean="0">
                <a:solidFill>
                  <a:srgbClr val="264264"/>
                </a:solidFill>
                <a:latin typeface="Interstate Bold"/>
                <a:cs typeface="Interstate Bold"/>
              </a:rPr>
              <a:t>etection </a:t>
            </a:r>
            <a:r>
              <a:rPr lang="en-US" sz="1000" b="1" dirty="0">
                <a:solidFill>
                  <a:srgbClr val="264264"/>
                </a:solidFill>
                <a:latin typeface="Interstate ExtraLight"/>
                <a:cs typeface="Interstate ExtraLight"/>
              </a:rPr>
              <a:t>- </a:t>
            </a:r>
            <a:r>
              <a:rPr lang="en-US" sz="1000" dirty="0">
                <a:solidFill>
                  <a:srgbClr val="264264"/>
                </a:solidFill>
                <a:latin typeface="Interstate ExtraLight"/>
                <a:cs typeface="Interstate ExtraLight"/>
              </a:rPr>
              <a:t>Most of the alarms these days have a way that you can hook up your smoke alarms to them. That way if a fire is detected, the alarm will sound alerting you to the danger. It will also alert the security company to the danger so they can call for help for you. This could save your family's lives</a:t>
            </a:r>
            <a:r>
              <a:rPr lang="en-US" sz="1000" dirty="0" smtClean="0">
                <a:solidFill>
                  <a:srgbClr val="264264"/>
                </a:solidFill>
                <a:latin typeface="Interstate ExtraLight"/>
                <a:cs typeface="Interstate ExtraLight"/>
              </a:rPr>
              <a:t>.</a:t>
            </a:r>
            <a:r>
              <a:rPr lang="en-US" sz="1000" dirty="0">
                <a:latin typeface="Interstate ExtraLight"/>
                <a:cs typeface="Interstate ExtraLight"/>
              </a:rPr>
              <a:t/>
            </a:r>
            <a:br>
              <a:rPr lang="en-US" sz="1000" dirty="0">
                <a:latin typeface="Interstate ExtraLight"/>
                <a:cs typeface="Interstate ExtraLight"/>
              </a:rPr>
            </a:br>
            <a:endParaRPr lang="en-US" sz="1000" dirty="0" smtClean="0">
              <a:latin typeface="Interstate ExtraLight"/>
              <a:cs typeface="Interstate ExtraLight"/>
            </a:endParaRPr>
          </a:p>
        </p:txBody>
      </p:sp>
    </p:spTree>
    <p:custDataLst>
      <p:tags r:id="rId1"/>
    </p:custDataLst>
    <p:extLst>
      <p:ext uri="{BB962C8B-B14F-4D97-AF65-F5344CB8AC3E}">
        <p14:creationId xmlns:p14="http://schemas.microsoft.com/office/powerpoint/2010/main" val="388190099"/>
      </p:ext>
    </p:extLst>
  </p:cSld>
  <p:clrMapOvr>
    <a:masterClrMapping/>
  </p:clrMapOvr>
  <p:transition advClick="0"/>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8ce696e9412443ecc57c32ed4796326ae4778a"/>
  <p:tag name="ARTICULATE_SLIDE_COUNT" val="12"/>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4131056-i:\elearning template.pptx"/>
  <p:tag name="ARTICULATE_PRESENTER_VERSION" val="7"/>
  <p:tag name="ARTICULATE_PROJECT_OPEN" val="1"/>
  <p:tag name="ARTICULATE_USED_PAGE_ORIENTATION" val="1"/>
  <p:tag name="ARTICULATE_USED_PAGE_SIZE" val="1"/>
</p:tagLst>
</file>

<file path=ppt/tags/tag10.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1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1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13.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1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74"/>
</p:tagLst>
</file>

<file path=ppt/tags/tag1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76"/>
</p:tagLst>
</file>

<file path=ppt/tags/tag1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4"/>
</p:tagLst>
</file>

<file path=ppt/tags/tag1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77"/>
</p:tagLst>
</file>

<file path=ppt/tags/tag1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79"/>
</p:tagLst>
</file>

<file path=ppt/tags/tag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20.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5"/>
</p:tagLst>
</file>

<file path=ppt/tags/tag2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0"/>
</p:tagLst>
</file>

<file path=ppt/tags/tag2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1"/>
</p:tagLst>
</file>

<file path=ppt/tags/tag23.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2"/>
</p:tagLst>
</file>

<file path=ppt/tags/tag2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2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2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2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2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2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3.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30.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3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3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33.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3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3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75"/>
</p:tagLst>
</file>

<file path=ppt/tags/tag3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75"/>
</p:tagLst>
</file>

<file path=ppt/tags/tag3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3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3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40.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4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4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43.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4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4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4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4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4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4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50.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5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5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53.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5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5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5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3"/>
</p:tagLst>
</file>

<file path=ppt/tags/tag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ags/tag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a1324c5e-7f79-43d2-a9eb-2bbf346e304d"/>
  <p:tag name="ARTICULATE_SLIDE_PAUSE" val="0"/>
  <p:tag name="ARTICULATE_LOCK_SLIDE" val="0"/>
  <p:tag name="ARTICULATE_HIDE_SLIDE" val="0"/>
  <p:tag name="ARTICULATE_PLAYER_CONTROL_PREVIOUS" val="True"/>
  <p:tag name="ARTICULATE_PLAYER_CONTROL_NEXT" val="True"/>
  <p:tag name="ARTICULATE_PLAYER_IS_DEFAULT" val="True"/>
  <p:tag name="ARTICULATE_PLAYER_CONTROL_NOTES" val="True"/>
  <p:tag name="ARTICULATE_PLAYER_CONTROL_RESOURCES" val="True"/>
  <p:tag name="ARTICULATE_PLAYER_CONTROL_MENU" val="True"/>
  <p:tag name="ARTICULATE_PLAYER_CONTROL_GLOSSARY" val="True"/>
  <p:tag name="ARTICULATE_PLAYER_SEEKBAR" val="True"/>
  <p:tag name="ARTICULATE_PLAYER_CONTROL_PLAYPAUSE" val="True"/>
  <p:tag name="AUDIO_ID" val="286"/>
  <p:tag name="ARTICULATE_USED_LAYOUT" val="2"/>
</p:tagLst>
</file>

<file path=ppt/theme/theme1.xml><?xml version="1.0" encoding="utf-8"?>
<a:theme xmlns:a="http://schemas.openxmlformats.org/drawingml/2006/main" name="eLearning Course Template">
  <a:themeElements>
    <a:clrScheme name="Custom 16">
      <a:dk1>
        <a:sysClr val="windowText" lastClr="000000"/>
      </a:dk1>
      <a:lt1>
        <a:srgbClr val="FFFFFF"/>
      </a:lt1>
      <a:dk2>
        <a:srgbClr val="D4E6EC"/>
      </a:dk2>
      <a:lt2>
        <a:srgbClr val="EBDDC3"/>
      </a:lt2>
      <a:accent1>
        <a:srgbClr val="FFFFFF"/>
      </a:accent1>
      <a:accent2>
        <a:srgbClr val="2A6CBC"/>
      </a:accent2>
      <a:accent3>
        <a:srgbClr val="00B0F0"/>
      </a:accent3>
      <a:accent4>
        <a:srgbClr val="2F77CF"/>
      </a:accent4>
      <a:accent5>
        <a:srgbClr val="FFC000"/>
      </a:accent5>
      <a:accent6>
        <a:srgbClr val="FFAA11"/>
      </a:accent6>
      <a:hlink>
        <a:srgbClr val="375289"/>
      </a:hlink>
      <a:folHlink>
        <a:srgbClr val="002060"/>
      </a:folHlink>
    </a:clrScheme>
    <a:fontScheme name="eLearning">
      <a:majorFont>
        <a:latin typeface="Tahoma"/>
        <a:ea typeface=""/>
        <a:cs typeface=""/>
      </a:majorFont>
      <a:minorFont>
        <a:latin typeface="Tahoma"/>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TrainingDeck</Template>
  <TotalTime>1683</TotalTime>
  <Words>4167</Words>
  <Application>Microsoft Office PowerPoint</Application>
  <PresentationFormat>On-screen Show (4:3)</PresentationFormat>
  <Paragraphs>616</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eLearning Course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 Sensors for Doors &amp; Windows</vt:lpstr>
      <vt:lpstr>PowerPoint Presentation</vt:lpstr>
      <vt:lpstr>PowerPoint Presentation</vt:lpstr>
      <vt:lpstr>PowerPoint Presentation</vt:lpstr>
      <vt:lpstr>Motion Detector for Interior Protection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Keypads - The Mini Pinpad</vt:lpstr>
      <vt:lpstr>PowerPoint Presentation</vt:lpstr>
      <vt:lpstr>PowerPoint Presentation</vt:lpstr>
      <vt:lpstr>Panics - Panic Bracelet</vt:lpstr>
      <vt:lpstr>PowerPoint Presentation</vt:lpstr>
      <vt:lpstr>PowerPoint Presentation</vt:lpstr>
      <vt:lpstr>Simon XT: Master Control Panel</vt:lpstr>
      <vt:lpstr>Simon XT: Master Control Panel</vt:lpstr>
      <vt:lpstr>Video Camera Service</vt:lpstr>
      <vt:lpstr>GPS Tracking Service</vt:lpstr>
      <vt:lpstr>SMART Connect</vt:lpstr>
      <vt:lpstr>Monitoring Options - Standard</vt:lpstr>
      <vt:lpstr>Monitoring Options - Two-Way Voice</vt:lpstr>
      <vt:lpstr>Monitoring Options - Broadband</vt:lpstr>
      <vt:lpstr>Monitoring Options - Cellular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 Training</dc:title>
  <dc:creator>JFINLEN@protectamerica.com</dc:creator>
  <cp:lastModifiedBy>Jeff Barnes</cp:lastModifiedBy>
  <cp:revision>137</cp:revision>
  <dcterms:created xsi:type="dcterms:W3CDTF">2011-06-20T13:33:19Z</dcterms:created>
  <dcterms:modified xsi:type="dcterms:W3CDTF">2014-05-10T20:03:38Z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7AFEDC31-8918-48C8-B8A2-2CFB66C035BD</vt:lpwstr>
  </property>
  <property fmtid="{D5CDD505-2E9C-101B-9397-08002B2CF9AE}" pid="3" name="ArticulatePath">
    <vt:lpwstr>elearning template</vt:lpwstr>
  </property>
  <property fmtid="{D5CDD505-2E9C-101B-9397-08002B2CF9AE}" pid="4" name="ArticulateUseProject">
    <vt:lpwstr>1</vt:lpwstr>
  </property>
  <property fmtid="{D5CDD505-2E9C-101B-9397-08002B2CF9AE}" pid="5" name="ArticulateProjectVersion">
    <vt:lpwstr>7</vt:lpwstr>
  </property>
  <property fmtid="{D5CDD505-2E9C-101B-9397-08002B2CF9AE}" pid="6" name="ArticulateProjectFull">
    <vt:lpwstr>I:\elearning template.ppta</vt:lpwstr>
  </property>
</Properties>
</file>